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  <p:sldMasterId id="2147483688" r:id="rId3"/>
    <p:sldMasterId id="2147483694" r:id="rId4"/>
  </p:sldMasterIdLst>
  <p:notesMasterIdLst>
    <p:notesMasterId r:id="rId26"/>
  </p:notesMasterIdLst>
  <p:handoutMasterIdLst>
    <p:handoutMasterId r:id="rId27"/>
  </p:handoutMasterIdLst>
  <p:sldIdLst>
    <p:sldId id="256" r:id="rId5"/>
    <p:sldId id="320" r:id="rId6"/>
    <p:sldId id="349" r:id="rId7"/>
    <p:sldId id="321" r:id="rId8"/>
    <p:sldId id="330" r:id="rId9"/>
    <p:sldId id="348" r:id="rId10"/>
    <p:sldId id="335" r:id="rId11"/>
    <p:sldId id="336" r:id="rId12"/>
    <p:sldId id="337" r:id="rId13"/>
    <p:sldId id="338" r:id="rId14"/>
    <p:sldId id="347" r:id="rId15"/>
    <p:sldId id="339" r:id="rId16"/>
    <p:sldId id="340" r:id="rId17"/>
    <p:sldId id="341" r:id="rId18"/>
    <p:sldId id="344" r:id="rId19"/>
    <p:sldId id="345" r:id="rId20"/>
    <p:sldId id="324" r:id="rId21"/>
    <p:sldId id="323" r:id="rId22"/>
    <p:sldId id="350" r:id="rId23"/>
    <p:sldId id="316" r:id="rId24"/>
    <p:sldId id="275" r:id="rId25"/>
  </p:sldIdLst>
  <p:sldSz cx="12192000" cy="6858000"/>
  <p:notesSz cx="9982200" cy="6794500"/>
  <p:embeddedFontLs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Montserrat" panose="020B0604020202020204" charset="0"/>
      <p:italic r:id="rId32"/>
      <p:boldItalic r:id="rId33"/>
    </p:embeddedFont>
  </p:embeddedFontLst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ção Padrão" id="{081B4752-1292-4318-9FCE-58520116D13C}">
          <p14:sldIdLst>
            <p14:sldId id="256"/>
            <p14:sldId id="320"/>
            <p14:sldId id="349"/>
            <p14:sldId id="321"/>
            <p14:sldId id="330"/>
            <p14:sldId id="348"/>
            <p14:sldId id="335"/>
            <p14:sldId id="336"/>
            <p14:sldId id="337"/>
            <p14:sldId id="338"/>
            <p14:sldId id="347"/>
            <p14:sldId id="339"/>
            <p14:sldId id="340"/>
            <p14:sldId id="341"/>
            <p14:sldId id="344"/>
            <p14:sldId id="345"/>
            <p14:sldId id="324"/>
            <p14:sldId id="323"/>
            <p14:sldId id="350"/>
            <p14:sldId id="316"/>
            <p14:sldId id="275"/>
          </p14:sldIdLst>
        </p14:section>
        <p14:section name="Seção sem Título" id="{92FE0699-881A-48D0-8E8E-44E02F50048A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4" d="100"/>
          <a:sy n="84" d="100"/>
        </p:scale>
        <p:origin x="538" y="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font" Target="fonts/font6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5.fntdata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font" Target="fonts/font1.fntdata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4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font" Target="fonts/font3.fntdata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25620" cy="3409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5654270" y="0"/>
            <a:ext cx="4325620" cy="3409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8F9845-C187-46D1-BB98-53BDA910FA5D}" type="datetimeFigureOut">
              <a:rPr lang="pt-BR" smtClean="0"/>
              <a:t>23/09/2021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6453596"/>
            <a:ext cx="4325620" cy="3409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5654270" y="6453596"/>
            <a:ext cx="4325620" cy="3409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2B60D1-FEB8-411E-B1C2-9CBDEBA745D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051571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25620" cy="3409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5654270" y="0"/>
            <a:ext cx="4325620" cy="3409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9EFE87-ED4C-4DCF-B076-8DBC51C08213}" type="datetimeFigureOut">
              <a:rPr lang="pt-BR" smtClean="0"/>
              <a:t>23/09/2021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2952750" y="849313"/>
            <a:ext cx="4076700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998220" y="3269853"/>
            <a:ext cx="7985760" cy="267533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6453596"/>
            <a:ext cx="4325620" cy="3409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5654270" y="6453596"/>
            <a:ext cx="4325620" cy="3409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04920B-BB4A-4432-A7FA-14A657F03B1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536250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de Abertu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4A8E3E4B-F825-40DD-B6D9-21742BA7FD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5725" y="2834869"/>
            <a:ext cx="4400550" cy="1188262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BF5628AC-0392-416A-B01C-72B6745FD60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2922" y="214776"/>
            <a:ext cx="2105455" cy="580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4491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tópicos com íco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1190624" y="1092728"/>
            <a:ext cx="9628587" cy="964672"/>
          </a:xfrm>
          <a:prstGeom prst="rect">
            <a:avLst/>
          </a:prstGeom>
        </p:spPr>
        <p:txBody>
          <a:bodyPr wrap="square" anchor="ctr" anchorCtr="1">
            <a:normAutofit/>
          </a:bodyPr>
          <a:lstStyle>
            <a:lvl1pPr algn="ctr">
              <a:defRPr sz="4400" b="1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pt-BR" dirty="0"/>
              <a:t>Título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D3949-D325-4C02-B6F3-CA7E3C2E1BD9}" type="slidenum">
              <a:rPr lang="pt-BR" smtClean="0"/>
              <a:t>‹nº›</a:t>
            </a:fld>
            <a:endParaRPr lang="pt-BR" dirty="0"/>
          </a:p>
        </p:txBody>
      </p:sp>
      <p:sp>
        <p:nvSpPr>
          <p:cNvPr id="10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1190624" y="3767446"/>
            <a:ext cx="3886200" cy="6572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11" name="Espaço Reservado para Texto 3"/>
          <p:cNvSpPr>
            <a:spLocks noGrp="1"/>
          </p:cNvSpPr>
          <p:nvPr>
            <p:ph type="body" sz="quarter" idx="16" hasCustomPrompt="1"/>
          </p:nvPr>
        </p:nvSpPr>
        <p:spPr>
          <a:xfrm>
            <a:off x="1190624" y="4558021"/>
            <a:ext cx="3886200" cy="895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dirty="0"/>
              <a:t>Texto de apoio</a:t>
            </a:r>
          </a:p>
        </p:txBody>
      </p:sp>
      <p:sp>
        <p:nvSpPr>
          <p:cNvPr id="12" name="Espaço Reservado para Texto 3"/>
          <p:cNvSpPr>
            <a:spLocks noGrp="1"/>
          </p:cNvSpPr>
          <p:nvPr>
            <p:ph type="body" sz="quarter" idx="17" hasCustomPrompt="1"/>
          </p:nvPr>
        </p:nvSpPr>
        <p:spPr>
          <a:xfrm>
            <a:off x="6933011" y="3767446"/>
            <a:ext cx="3886200" cy="6667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13" name="Espaço Reservado para Texto 3"/>
          <p:cNvSpPr>
            <a:spLocks noGrp="1"/>
          </p:cNvSpPr>
          <p:nvPr>
            <p:ph type="body" sz="quarter" idx="18" hasCustomPrompt="1"/>
          </p:nvPr>
        </p:nvSpPr>
        <p:spPr>
          <a:xfrm>
            <a:off x="6933011" y="4558020"/>
            <a:ext cx="3886200" cy="89535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dirty="0"/>
              <a:t>Texto de apoio</a:t>
            </a:r>
          </a:p>
        </p:txBody>
      </p:sp>
    </p:spTree>
    <p:extLst>
      <p:ext uri="{BB962C8B-B14F-4D97-AF65-F5344CB8AC3E}">
        <p14:creationId xmlns:p14="http://schemas.microsoft.com/office/powerpoint/2010/main" val="27926223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tópicos com image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1190624" y="1092728"/>
            <a:ext cx="9628587" cy="964672"/>
          </a:xfrm>
          <a:prstGeom prst="rect">
            <a:avLst/>
          </a:prstGeom>
        </p:spPr>
        <p:txBody>
          <a:bodyPr wrap="square" anchor="ctr" anchorCtr="1">
            <a:normAutofit/>
          </a:bodyPr>
          <a:lstStyle>
            <a:lvl1pPr algn="ctr">
              <a:defRPr sz="4400" b="1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pt-BR" dirty="0"/>
              <a:t>Título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D3949-D325-4C02-B6F3-CA7E3C2E1BD9}" type="slidenum">
              <a:rPr lang="pt-BR" smtClean="0"/>
              <a:t>‹nº›</a:t>
            </a:fld>
            <a:endParaRPr lang="pt-BR" dirty="0"/>
          </a:p>
        </p:txBody>
      </p:sp>
      <p:sp>
        <p:nvSpPr>
          <p:cNvPr id="10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1190624" y="3143556"/>
            <a:ext cx="3886200" cy="4137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11" name="Espaço Reservado para Texto 3"/>
          <p:cNvSpPr>
            <a:spLocks noGrp="1"/>
          </p:cNvSpPr>
          <p:nvPr>
            <p:ph type="body" sz="quarter" idx="16" hasCustomPrompt="1"/>
          </p:nvPr>
        </p:nvSpPr>
        <p:spPr>
          <a:xfrm>
            <a:off x="1190624" y="5215246"/>
            <a:ext cx="3886200" cy="895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dirty="0"/>
              <a:t>Texto de apoio</a:t>
            </a:r>
          </a:p>
        </p:txBody>
      </p:sp>
      <p:sp>
        <p:nvSpPr>
          <p:cNvPr id="4" name="Espaço Reservado para Imagem 3"/>
          <p:cNvSpPr>
            <a:spLocks noGrp="1"/>
          </p:cNvSpPr>
          <p:nvPr>
            <p:ph type="pic" sz="quarter" idx="19"/>
          </p:nvPr>
        </p:nvSpPr>
        <p:spPr>
          <a:xfrm>
            <a:off x="1190624" y="3767138"/>
            <a:ext cx="3886201" cy="123825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14" name="Espaço Reservado para Texto 3"/>
          <p:cNvSpPr>
            <a:spLocks noGrp="1"/>
          </p:cNvSpPr>
          <p:nvPr>
            <p:ph type="body" sz="quarter" idx="20" hasCustomPrompt="1"/>
          </p:nvPr>
        </p:nvSpPr>
        <p:spPr>
          <a:xfrm>
            <a:off x="6933010" y="3143556"/>
            <a:ext cx="3886200" cy="41464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15" name="Espaço Reservado para Texto 3"/>
          <p:cNvSpPr>
            <a:spLocks noGrp="1"/>
          </p:cNvSpPr>
          <p:nvPr>
            <p:ph type="body" sz="quarter" idx="21" hasCustomPrompt="1"/>
          </p:nvPr>
        </p:nvSpPr>
        <p:spPr>
          <a:xfrm>
            <a:off x="6933010" y="5215246"/>
            <a:ext cx="3886200" cy="895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dirty="0"/>
              <a:t>Texto de apoio</a:t>
            </a:r>
          </a:p>
        </p:txBody>
      </p:sp>
      <p:sp>
        <p:nvSpPr>
          <p:cNvPr id="16" name="Espaço Reservado para Imagem 3"/>
          <p:cNvSpPr>
            <a:spLocks noGrp="1"/>
          </p:cNvSpPr>
          <p:nvPr>
            <p:ph type="pic" sz="quarter" idx="22"/>
          </p:nvPr>
        </p:nvSpPr>
        <p:spPr>
          <a:xfrm>
            <a:off x="6933010" y="3767138"/>
            <a:ext cx="3886201" cy="123825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999194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texto com gráfico direi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D3949-D325-4C02-B6F3-CA7E3C2E1BD9}" type="slidenum">
              <a:rPr lang="pt-BR" smtClean="0"/>
              <a:t>‹nº›</a:t>
            </a:fld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1000124" y="2457451"/>
            <a:ext cx="3886200" cy="11239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14" name="Espaço Reservado para Texto 3"/>
          <p:cNvSpPr>
            <a:spLocks noGrp="1"/>
          </p:cNvSpPr>
          <p:nvPr>
            <p:ph type="body" sz="quarter" idx="16" hasCustomPrompt="1"/>
          </p:nvPr>
        </p:nvSpPr>
        <p:spPr>
          <a:xfrm>
            <a:off x="1000124" y="3857625"/>
            <a:ext cx="3886200" cy="13074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dirty="0"/>
              <a:t>Texto de apoio</a:t>
            </a:r>
          </a:p>
        </p:txBody>
      </p:sp>
      <p:sp>
        <p:nvSpPr>
          <p:cNvPr id="5" name="Espaço Reservado para Gráfico 4"/>
          <p:cNvSpPr>
            <a:spLocks noGrp="1"/>
          </p:cNvSpPr>
          <p:nvPr>
            <p:ph type="chart" sz="quarter" idx="17"/>
          </p:nvPr>
        </p:nvSpPr>
        <p:spPr>
          <a:xfrm>
            <a:off x="5723336" y="1085850"/>
            <a:ext cx="5095875" cy="4812634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20727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ações com image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D3949-D325-4C02-B6F3-CA7E3C2E1BD9}" type="slidenum">
              <a:rPr lang="pt-BR" smtClean="0"/>
              <a:t>‹nº›</a:t>
            </a:fld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7991475" y="1085850"/>
            <a:ext cx="2827736" cy="441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7" name="Espaço Reservado para Imagem 2"/>
          <p:cNvSpPr>
            <a:spLocks noGrp="1"/>
          </p:cNvSpPr>
          <p:nvPr>
            <p:ph type="pic" sz="quarter" idx="16"/>
          </p:nvPr>
        </p:nvSpPr>
        <p:spPr>
          <a:xfrm>
            <a:off x="1276350" y="0"/>
            <a:ext cx="2105025" cy="419100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13" name="Espaço Reservado para Texto 3"/>
          <p:cNvSpPr>
            <a:spLocks noGrp="1"/>
          </p:cNvSpPr>
          <p:nvPr>
            <p:ph type="body" sz="quarter" idx="19" hasCustomPrompt="1"/>
          </p:nvPr>
        </p:nvSpPr>
        <p:spPr>
          <a:xfrm>
            <a:off x="1360706" y="4466196"/>
            <a:ext cx="1857375" cy="6572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15" name="Espaço Reservado para Texto 3"/>
          <p:cNvSpPr>
            <a:spLocks noGrp="1"/>
          </p:cNvSpPr>
          <p:nvPr>
            <p:ph type="body" sz="quarter" idx="20" hasCustomPrompt="1"/>
          </p:nvPr>
        </p:nvSpPr>
        <p:spPr>
          <a:xfrm>
            <a:off x="1360706" y="5256771"/>
            <a:ext cx="1857375" cy="895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dirty="0"/>
              <a:t>Texto de apoio</a:t>
            </a:r>
          </a:p>
        </p:txBody>
      </p:sp>
      <p:sp>
        <p:nvSpPr>
          <p:cNvPr id="16" name="Espaço Reservado para Texto 3"/>
          <p:cNvSpPr>
            <a:spLocks noGrp="1"/>
          </p:cNvSpPr>
          <p:nvPr>
            <p:ph type="body" sz="quarter" idx="21" hasCustomPrompt="1"/>
          </p:nvPr>
        </p:nvSpPr>
        <p:spPr>
          <a:xfrm>
            <a:off x="3500438" y="4466196"/>
            <a:ext cx="1857375" cy="6572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17" name="Espaço Reservado para Texto 3"/>
          <p:cNvSpPr>
            <a:spLocks noGrp="1"/>
          </p:cNvSpPr>
          <p:nvPr>
            <p:ph type="body" sz="quarter" idx="22" hasCustomPrompt="1"/>
          </p:nvPr>
        </p:nvSpPr>
        <p:spPr>
          <a:xfrm>
            <a:off x="3500438" y="5256771"/>
            <a:ext cx="1857375" cy="895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dirty="0"/>
              <a:t>Texto de apoio</a:t>
            </a:r>
          </a:p>
        </p:txBody>
      </p:sp>
      <p:sp>
        <p:nvSpPr>
          <p:cNvPr id="18" name="Espaço Reservado para Texto 3"/>
          <p:cNvSpPr>
            <a:spLocks noGrp="1"/>
          </p:cNvSpPr>
          <p:nvPr>
            <p:ph type="body" sz="quarter" idx="23" hasCustomPrompt="1"/>
          </p:nvPr>
        </p:nvSpPr>
        <p:spPr>
          <a:xfrm>
            <a:off x="5638800" y="4466196"/>
            <a:ext cx="1857375" cy="6572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19" name="Espaço Reservado para Texto 3"/>
          <p:cNvSpPr>
            <a:spLocks noGrp="1"/>
          </p:cNvSpPr>
          <p:nvPr>
            <p:ph type="body" sz="quarter" idx="24" hasCustomPrompt="1"/>
          </p:nvPr>
        </p:nvSpPr>
        <p:spPr>
          <a:xfrm>
            <a:off x="5638800" y="5256771"/>
            <a:ext cx="1857375" cy="895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dirty="0"/>
              <a:t>Texto de apoio</a:t>
            </a:r>
          </a:p>
        </p:txBody>
      </p:sp>
      <p:sp>
        <p:nvSpPr>
          <p:cNvPr id="22" name="Espaço Reservado para Imagem 2"/>
          <p:cNvSpPr>
            <a:spLocks noGrp="1"/>
          </p:cNvSpPr>
          <p:nvPr>
            <p:ph type="pic" sz="quarter" idx="25"/>
          </p:nvPr>
        </p:nvSpPr>
        <p:spPr>
          <a:xfrm>
            <a:off x="3381375" y="0"/>
            <a:ext cx="2105025" cy="419100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23" name="Espaço Reservado para Imagem 2"/>
          <p:cNvSpPr>
            <a:spLocks noGrp="1"/>
          </p:cNvSpPr>
          <p:nvPr>
            <p:ph type="pic" sz="quarter" idx="26"/>
          </p:nvPr>
        </p:nvSpPr>
        <p:spPr>
          <a:xfrm>
            <a:off x="5486400" y="0"/>
            <a:ext cx="2105025" cy="419100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486264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ações sem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D3949-D325-4C02-B6F3-CA7E3C2E1BD9}" type="slidenum">
              <a:rPr lang="pt-BR" smtClean="0"/>
              <a:t>‹nº›</a:t>
            </a:fld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1000124" y="1085850"/>
            <a:ext cx="3886200" cy="48126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Texto</a:t>
            </a:r>
          </a:p>
        </p:txBody>
      </p:sp>
      <p:sp>
        <p:nvSpPr>
          <p:cNvPr id="7" name="Espaço Reservado para Texto 3"/>
          <p:cNvSpPr>
            <a:spLocks noGrp="1"/>
          </p:cNvSpPr>
          <p:nvPr>
            <p:ph type="body" sz="quarter" idx="19" hasCustomPrompt="1"/>
          </p:nvPr>
        </p:nvSpPr>
        <p:spPr>
          <a:xfrm>
            <a:off x="5723336" y="1085850"/>
            <a:ext cx="5095875" cy="32385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8" name="Espaço Reservado para Texto 3"/>
          <p:cNvSpPr>
            <a:spLocks noGrp="1"/>
          </p:cNvSpPr>
          <p:nvPr>
            <p:ph type="body" sz="quarter" idx="20" hasCustomPrompt="1"/>
          </p:nvPr>
        </p:nvSpPr>
        <p:spPr>
          <a:xfrm>
            <a:off x="5723336" y="1612805"/>
            <a:ext cx="5095875" cy="52387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dirty="0"/>
              <a:t>Texto de apoio</a:t>
            </a:r>
          </a:p>
        </p:txBody>
      </p:sp>
      <p:sp>
        <p:nvSpPr>
          <p:cNvPr id="16" name="Espaço Reservado para Texto 3"/>
          <p:cNvSpPr>
            <a:spLocks noGrp="1"/>
          </p:cNvSpPr>
          <p:nvPr>
            <p:ph type="body" sz="quarter" idx="21" hasCustomPrompt="1"/>
          </p:nvPr>
        </p:nvSpPr>
        <p:spPr>
          <a:xfrm>
            <a:off x="5723336" y="4847655"/>
            <a:ext cx="5095875" cy="32385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17" name="Espaço Reservado para Texto 3"/>
          <p:cNvSpPr>
            <a:spLocks noGrp="1"/>
          </p:cNvSpPr>
          <p:nvPr>
            <p:ph type="body" sz="quarter" idx="22" hasCustomPrompt="1"/>
          </p:nvPr>
        </p:nvSpPr>
        <p:spPr>
          <a:xfrm>
            <a:off x="5723336" y="5374609"/>
            <a:ext cx="5095875" cy="52387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dirty="0"/>
              <a:t>Texto de apoio</a:t>
            </a:r>
          </a:p>
        </p:txBody>
      </p:sp>
      <p:sp>
        <p:nvSpPr>
          <p:cNvPr id="18" name="Espaço Reservado para Texto 3"/>
          <p:cNvSpPr>
            <a:spLocks noGrp="1"/>
          </p:cNvSpPr>
          <p:nvPr>
            <p:ph type="body" sz="quarter" idx="23" hasCustomPrompt="1"/>
          </p:nvPr>
        </p:nvSpPr>
        <p:spPr>
          <a:xfrm>
            <a:off x="5723336" y="3593720"/>
            <a:ext cx="5095875" cy="32385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19" name="Espaço Reservado para Texto 3"/>
          <p:cNvSpPr>
            <a:spLocks noGrp="1"/>
          </p:cNvSpPr>
          <p:nvPr>
            <p:ph type="body" sz="quarter" idx="24" hasCustomPrompt="1"/>
          </p:nvPr>
        </p:nvSpPr>
        <p:spPr>
          <a:xfrm>
            <a:off x="5723336" y="4120675"/>
            <a:ext cx="5095875" cy="52387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dirty="0"/>
              <a:t>Texto de apoio</a:t>
            </a:r>
          </a:p>
        </p:txBody>
      </p:sp>
      <p:sp>
        <p:nvSpPr>
          <p:cNvPr id="20" name="Espaço Reservado para Texto 3"/>
          <p:cNvSpPr>
            <a:spLocks noGrp="1"/>
          </p:cNvSpPr>
          <p:nvPr>
            <p:ph type="body" sz="quarter" idx="25" hasCustomPrompt="1"/>
          </p:nvPr>
        </p:nvSpPr>
        <p:spPr>
          <a:xfrm>
            <a:off x="5723336" y="2339785"/>
            <a:ext cx="5095875" cy="32385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21" name="Espaço Reservado para Texto 3"/>
          <p:cNvSpPr>
            <a:spLocks noGrp="1"/>
          </p:cNvSpPr>
          <p:nvPr>
            <p:ph type="body" sz="quarter" idx="26" hasCustomPrompt="1"/>
          </p:nvPr>
        </p:nvSpPr>
        <p:spPr>
          <a:xfrm>
            <a:off x="5723336" y="2866740"/>
            <a:ext cx="5095875" cy="52387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dirty="0"/>
              <a:t>Texto de apoio</a:t>
            </a:r>
          </a:p>
        </p:txBody>
      </p:sp>
    </p:spTree>
    <p:extLst>
      <p:ext uri="{BB962C8B-B14F-4D97-AF65-F5344CB8AC3E}">
        <p14:creationId xmlns:p14="http://schemas.microsoft.com/office/powerpoint/2010/main" val="28232242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tópicos com ícones à direi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1190625" y="797453"/>
            <a:ext cx="8715376" cy="697972"/>
          </a:xfrm>
          <a:prstGeom prst="rect">
            <a:avLst/>
          </a:prstGeom>
        </p:spPr>
        <p:txBody>
          <a:bodyPr wrap="square" anchor="t" anchorCtr="0">
            <a:normAutofit/>
          </a:bodyPr>
          <a:lstStyle>
            <a:lvl1pPr algn="l">
              <a:defRPr sz="4400" b="1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pt-BR" dirty="0"/>
              <a:t>Título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D3949-D325-4C02-B6F3-CA7E3C2E1BD9}" type="slidenum">
              <a:rPr lang="pt-BR" smtClean="0"/>
              <a:t>‹nº›</a:t>
            </a:fld>
            <a:endParaRPr lang="pt-BR" dirty="0"/>
          </a:p>
        </p:txBody>
      </p:sp>
      <p:sp>
        <p:nvSpPr>
          <p:cNvPr id="10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1190625" y="2653021"/>
            <a:ext cx="3886200" cy="41402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11" name="Espaço Reservado para Texto 3"/>
          <p:cNvSpPr>
            <a:spLocks noGrp="1"/>
          </p:cNvSpPr>
          <p:nvPr>
            <p:ph type="body" sz="quarter" idx="16" hasCustomPrompt="1"/>
          </p:nvPr>
        </p:nvSpPr>
        <p:spPr>
          <a:xfrm>
            <a:off x="1190625" y="3248490"/>
            <a:ext cx="3886200" cy="895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dirty="0"/>
              <a:t>Texto de apoio</a:t>
            </a:r>
          </a:p>
        </p:txBody>
      </p:sp>
      <p:sp>
        <p:nvSpPr>
          <p:cNvPr id="15" name="Espaço Reservado para Texto 3"/>
          <p:cNvSpPr>
            <a:spLocks noGrp="1"/>
          </p:cNvSpPr>
          <p:nvPr>
            <p:ph type="body" sz="quarter" idx="17" hasCustomPrompt="1"/>
          </p:nvPr>
        </p:nvSpPr>
        <p:spPr>
          <a:xfrm>
            <a:off x="1190625" y="4462771"/>
            <a:ext cx="3886200" cy="41402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16" name="Espaço Reservado para Texto 3"/>
          <p:cNvSpPr>
            <a:spLocks noGrp="1"/>
          </p:cNvSpPr>
          <p:nvPr>
            <p:ph type="body" sz="quarter" idx="18" hasCustomPrompt="1"/>
          </p:nvPr>
        </p:nvSpPr>
        <p:spPr>
          <a:xfrm>
            <a:off x="1190625" y="5058240"/>
            <a:ext cx="3886200" cy="895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dirty="0"/>
              <a:t>Texto de apoio</a:t>
            </a:r>
          </a:p>
        </p:txBody>
      </p:sp>
      <p:sp>
        <p:nvSpPr>
          <p:cNvPr id="20" name="Espaço Reservado para Texto 3"/>
          <p:cNvSpPr>
            <a:spLocks noGrp="1"/>
          </p:cNvSpPr>
          <p:nvPr>
            <p:ph type="body" sz="quarter" idx="19" hasCustomPrompt="1"/>
          </p:nvPr>
        </p:nvSpPr>
        <p:spPr>
          <a:xfrm>
            <a:off x="6019801" y="2653021"/>
            <a:ext cx="3886200" cy="41402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21" name="Espaço Reservado para Texto 3"/>
          <p:cNvSpPr>
            <a:spLocks noGrp="1"/>
          </p:cNvSpPr>
          <p:nvPr>
            <p:ph type="body" sz="quarter" idx="20" hasCustomPrompt="1"/>
          </p:nvPr>
        </p:nvSpPr>
        <p:spPr>
          <a:xfrm>
            <a:off x="6019801" y="3248490"/>
            <a:ext cx="3886200" cy="895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dirty="0"/>
              <a:t>Texto de apoio</a:t>
            </a:r>
          </a:p>
        </p:txBody>
      </p:sp>
      <p:sp>
        <p:nvSpPr>
          <p:cNvPr id="23" name="Espaço Reservado para Texto 3"/>
          <p:cNvSpPr>
            <a:spLocks noGrp="1"/>
          </p:cNvSpPr>
          <p:nvPr>
            <p:ph type="body" sz="quarter" idx="21" hasCustomPrompt="1"/>
          </p:nvPr>
        </p:nvSpPr>
        <p:spPr>
          <a:xfrm>
            <a:off x="6019801" y="4462771"/>
            <a:ext cx="3886200" cy="41402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24" name="Espaço Reservado para Texto 3"/>
          <p:cNvSpPr>
            <a:spLocks noGrp="1"/>
          </p:cNvSpPr>
          <p:nvPr>
            <p:ph type="body" sz="quarter" idx="22" hasCustomPrompt="1"/>
          </p:nvPr>
        </p:nvSpPr>
        <p:spPr>
          <a:xfrm>
            <a:off x="6019801" y="5058240"/>
            <a:ext cx="3886200" cy="895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dirty="0"/>
              <a:t>Texto de apoio</a:t>
            </a:r>
          </a:p>
        </p:txBody>
      </p:sp>
    </p:spTree>
    <p:extLst>
      <p:ext uri="{BB962C8B-B14F-4D97-AF65-F5344CB8AC3E}">
        <p14:creationId xmlns:p14="http://schemas.microsoft.com/office/powerpoint/2010/main" val="4634752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fot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D3949-D325-4C02-B6F3-CA7E3C2E1BD9}" type="slidenum">
              <a:rPr lang="pt-BR" smtClean="0"/>
              <a:t>‹nº›</a:t>
            </a:fld>
            <a:endParaRPr lang="pt-BR" dirty="0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sz="quarter" idx="15"/>
          </p:nvPr>
        </p:nvSpPr>
        <p:spPr>
          <a:xfrm>
            <a:off x="0" y="971550"/>
            <a:ext cx="12192000" cy="4600576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8" name="Espaço Reservado para Texto 3"/>
          <p:cNvSpPr>
            <a:spLocks noGrp="1"/>
          </p:cNvSpPr>
          <p:nvPr>
            <p:ph type="body" sz="quarter" idx="16" hasCustomPrompt="1"/>
          </p:nvPr>
        </p:nvSpPr>
        <p:spPr>
          <a:xfrm>
            <a:off x="3567113" y="5667840"/>
            <a:ext cx="5057775" cy="62910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dirty="0"/>
              <a:t>Texto de apoio</a:t>
            </a:r>
          </a:p>
        </p:txBody>
      </p:sp>
    </p:spTree>
    <p:extLst>
      <p:ext uri="{BB962C8B-B14F-4D97-AF65-F5344CB8AC3E}">
        <p14:creationId xmlns:p14="http://schemas.microsoft.com/office/powerpoint/2010/main" val="25536240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fotos com texto de apo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D3949-D325-4C02-B6F3-CA7E3C2E1BD9}" type="slidenum">
              <a:rPr lang="pt-BR" smtClean="0"/>
              <a:t>‹nº›</a:t>
            </a:fld>
            <a:endParaRPr lang="pt-BR" dirty="0"/>
          </a:p>
        </p:txBody>
      </p:sp>
      <p:sp>
        <p:nvSpPr>
          <p:cNvPr id="14" name="Espaço Reservado para Texto 3"/>
          <p:cNvSpPr>
            <a:spLocks noGrp="1"/>
          </p:cNvSpPr>
          <p:nvPr>
            <p:ph type="body" sz="quarter" idx="16" hasCustomPrompt="1"/>
          </p:nvPr>
        </p:nvSpPr>
        <p:spPr>
          <a:xfrm>
            <a:off x="1000124" y="3857624"/>
            <a:ext cx="2943226" cy="20408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dirty="0"/>
              <a:t>Texto de apoio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sz="quarter" idx="18"/>
          </p:nvPr>
        </p:nvSpPr>
        <p:spPr>
          <a:xfrm>
            <a:off x="8143875" y="0"/>
            <a:ext cx="3752850" cy="685800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8" name="Espaço Reservado para Imagem 2"/>
          <p:cNvSpPr>
            <a:spLocks noGrp="1"/>
          </p:cNvSpPr>
          <p:nvPr>
            <p:ph type="pic" sz="quarter" idx="19"/>
          </p:nvPr>
        </p:nvSpPr>
        <p:spPr>
          <a:xfrm>
            <a:off x="4391025" y="0"/>
            <a:ext cx="3752850" cy="685800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384235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tópicos com ícone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1190624" y="1092728"/>
            <a:ext cx="9628587" cy="640822"/>
          </a:xfrm>
          <a:prstGeom prst="rect">
            <a:avLst/>
          </a:prstGeom>
        </p:spPr>
        <p:txBody>
          <a:bodyPr wrap="square" anchor="t" anchorCtr="0">
            <a:normAutofit/>
          </a:bodyPr>
          <a:lstStyle>
            <a:lvl1pPr algn="l">
              <a:defRPr sz="4400" b="1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pt-BR" dirty="0"/>
              <a:t>Título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D3949-D325-4C02-B6F3-CA7E3C2E1BD9}" type="slidenum">
              <a:rPr lang="pt-BR" smtClean="0"/>
              <a:t>‹nº›</a:t>
            </a:fld>
            <a:endParaRPr lang="pt-BR" dirty="0"/>
          </a:p>
        </p:txBody>
      </p:sp>
      <p:sp>
        <p:nvSpPr>
          <p:cNvPr id="10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1654660" y="3767446"/>
            <a:ext cx="3238501" cy="3854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11" name="Espaço Reservado para Texto 3"/>
          <p:cNvSpPr>
            <a:spLocks noGrp="1"/>
          </p:cNvSpPr>
          <p:nvPr>
            <p:ph type="body" sz="quarter" idx="16" hasCustomPrompt="1"/>
          </p:nvPr>
        </p:nvSpPr>
        <p:spPr>
          <a:xfrm>
            <a:off x="1654659" y="4291320"/>
            <a:ext cx="3238501" cy="895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dirty="0"/>
              <a:t>Texto de apoio</a:t>
            </a:r>
          </a:p>
        </p:txBody>
      </p:sp>
      <p:sp>
        <p:nvSpPr>
          <p:cNvPr id="16" name="Espaço Reservado para Texto 3"/>
          <p:cNvSpPr>
            <a:spLocks noGrp="1"/>
          </p:cNvSpPr>
          <p:nvPr>
            <p:ph type="body" sz="quarter" idx="17" hasCustomPrompt="1"/>
          </p:nvPr>
        </p:nvSpPr>
        <p:spPr>
          <a:xfrm>
            <a:off x="6988660" y="3767446"/>
            <a:ext cx="3238501" cy="3854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18" name="Espaço Reservado para Texto 3"/>
          <p:cNvSpPr>
            <a:spLocks noGrp="1"/>
          </p:cNvSpPr>
          <p:nvPr>
            <p:ph type="body" sz="quarter" idx="18" hasCustomPrompt="1"/>
          </p:nvPr>
        </p:nvSpPr>
        <p:spPr>
          <a:xfrm>
            <a:off x="6988659" y="4291320"/>
            <a:ext cx="3238501" cy="895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dirty="0"/>
              <a:t>Texto de apoio</a:t>
            </a:r>
          </a:p>
        </p:txBody>
      </p:sp>
    </p:spTree>
    <p:extLst>
      <p:ext uri="{BB962C8B-B14F-4D97-AF65-F5344CB8AC3E}">
        <p14:creationId xmlns:p14="http://schemas.microsoft.com/office/powerpoint/2010/main" val="2750057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gráfico de progres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1190624" y="1092728"/>
            <a:ext cx="9628587" cy="640822"/>
          </a:xfrm>
          <a:prstGeom prst="rect">
            <a:avLst/>
          </a:prstGeom>
        </p:spPr>
        <p:txBody>
          <a:bodyPr wrap="square" anchor="t" anchorCtr="0">
            <a:normAutofit/>
          </a:bodyPr>
          <a:lstStyle>
            <a:lvl1pPr algn="ctr">
              <a:defRPr sz="4400" b="1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pt-BR" dirty="0"/>
              <a:t>Título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D3949-D325-4C02-B6F3-CA7E3C2E1BD9}" type="slidenum">
              <a:rPr lang="pt-BR" smtClean="0"/>
              <a:t>‹nº›</a:t>
            </a:fld>
            <a:endParaRPr lang="pt-BR" dirty="0"/>
          </a:p>
        </p:txBody>
      </p:sp>
      <p:sp>
        <p:nvSpPr>
          <p:cNvPr id="10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1190624" y="2803499"/>
            <a:ext cx="2871786" cy="28067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23" name="Espaço Reservado para Texto 3"/>
          <p:cNvSpPr>
            <a:spLocks noGrp="1"/>
          </p:cNvSpPr>
          <p:nvPr>
            <p:ph type="body" sz="quarter" idx="19" hasCustomPrompt="1"/>
          </p:nvPr>
        </p:nvSpPr>
        <p:spPr>
          <a:xfrm>
            <a:off x="1877460" y="4205902"/>
            <a:ext cx="1498115" cy="3854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30%</a:t>
            </a:r>
          </a:p>
        </p:txBody>
      </p:sp>
      <p:sp>
        <p:nvSpPr>
          <p:cNvPr id="32" name="Espaço Reservado para Texto 3"/>
          <p:cNvSpPr>
            <a:spLocks noGrp="1"/>
          </p:cNvSpPr>
          <p:nvPr>
            <p:ph type="body" sz="quarter" idx="20" hasCustomPrompt="1"/>
          </p:nvPr>
        </p:nvSpPr>
        <p:spPr>
          <a:xfrm>
            <a:off x="7947425" y="2803499"/>
            <a:ext cx="2871786" cy="28067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35" name="Espaço Reservado para Texto 3"/>
          <p:cNvSpPr>
            <a:spLocks noGrp="1"/>
          </p:cNvSpPr>
          <p:nvPr>
            <p:ph type="body" sz="quarter" idx="21" hasCustomPrompt="1"/>
          </p:nvPr>
        </p:nvSpPr>
        <p:spPr>
          <a:xfrm>
            <a:off x="8634261" y="4205902"/>
            <a:ext cx="1498115" cy="3854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90%</a:t>
            </a:r>
          </a:p>
        </p:txBody>
      </p:sp>
      <p:sp>
        <p:nvSpPr>
          <p:cNvPr id="36" name="Espaço Reservado para Texto 3"/>
          <p:cNvSpPr>
            <a:spLocks noGrp="1"/>
          </p:cNvSpPr>
          <p:nvPr>
            <p:ph type="body" sz="quarter" idx="22" hasCustomPrompt="1"/>
          </p:nvPr>
        </p:nvSpPr>
        <p:spPr>
          <a:xfrm>
            <a:off x="4565888" y="2803499"/>
            <a:ext cx="2871786" cy="28067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39" name="Espaço Reservado para Texto 3"/>
          <p:cNvSpPr>
            <a:spLocks noGrp="1"/>
          </p:cNvSpPr>
          <p:nvPr>
            <p:ph type="body" sz="quarter" idx="23" hasCustomPrompt="1"/>
          </p:nvPr>
        </p:nvSpPr>
        <p:spPr>
          <a:xfrm>
            <a:off x="5252724" y="4205902"/>
            <a:ext cx="1498115" cy="3854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60%</a:t>
            </a:r>
          </a:p>
        </p:txBody>
      </p:sp>
      <p:sp>
        <p:nvSpPr>
          <p:cNvPr id="40" name="Espaço Reservado para Texto 3"/>
          <p:cNvSpPr>
            <a:spLocks noGrp="1"/>
          </p:cNvSpPr>
          <p:nvPr>
            <p:ph type="body" sz="quarter" idx="16" hasCustomPrompt="1"/>
          </p:nvPr>
        </p:nvSpPr>
        <p:spPr>
          <a:xfrm>
            <a:off x="2619375" y="5222209"/>
            <a:ext cx="6857999" cy="71278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dirty="0"/>
              <a:t>Texto de apoio</a:t>
            </a:r>
          </a:p>
        </p:txBody>
      </p:sp>
    </p:spTree>
    <p:extLst>
      <p:ext uri="{BB962C8B-B14F-4D97-AF65-F5344CB8AC3E}">
        <p14:creationId xmlns:p14="http://schemas.microsoft.com/office/powerpoint/2010/main" val="1834184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Fi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F428FD72-FCC2-432F-9209-5A4096C7BA6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3823" y="3042737"/>
            <a:ext cx="4324352" cy="772526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4727F8BD-679F-4332-BF4C-A0D3E7D54DE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4723" y="4286250"/>
            <a:ext cx="4433452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263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646837" y="2551837"/>
            <a:ext cx="10898327" cy="1754326"/>
          </a:xfrm>
          <a:prstGeom prst="rect">
            <a:avLst/>
          </a:prstGeom>
        </p:spPr>
        <p:txBody>
          <a:bodyPr wrap="square" anchor="ctr" anchorCtr="1">
            <a:normAutofit/>
          </a:bodyPr>
          <a:lstStyle>
            <a:lvl1pPr algn="ctr">
              <a:defRPr sz="6000" b="1" spc="0" baseline="0">
                <a:solidFill>
                  <a:schemeClr val="bg2"/>
                </a:solidFill>
              </a:defRPr>
            </a:lvl1pPr>
          </a:lstStyle>
          <a:p>
            <a:r>
              <a:rPr lang="pt-BR" dirty="0"/>
              <a:t>Título Principal da Apresentação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D3949-D325-4C02-B6F3-CA7E3C2E1BD9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552830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âmina 1/2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D3949-D325-4C02-B6F3-CA7E3C2E1BD9}" type="slidenum">
              <a:rPr lang="pt-BR" smtClean="0"/>
              <a:t>‹nº›</a:t>
            </a:fld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1276351" y="1085850"/>
            <a:ext cx="3886200" cy="3476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bg2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sz="quarter" idx="15"/>
          </p:nvPr>
        </p:nvSpPr>
        <p:spPr>
          <a:xfrm>
            <a:off x="6096000" y="0"/>
            <a:ext cx="6096000" cy="685800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14" name="Espaço Reservado para Texto 3"/>
          <p:cNvSpPr>
            <a:spLocks noGrp="1"/>
          </p:cNvSpPr>
          <p:nvPr>
            <p:ph type="body" sz="quarter" idx="16" hasCustomPrompt="1"/>
          </p:nvPr>
        </p:nvSpPr>
        <p:spPr>
          <a:xfrm>
            <a:off x="1276351" y="4765931"/>
            <a:ext cx="3886200" cy="113255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pt-BR" dirty="0"/>
              <a:t>Texto de apoio</a:t>
            </a:r>
          </a:p>
        </p:txBody>
      </p:sp>
    </p:spTree>
    <p:extLst>
      <p:ext uri="{BB962C8B-B14F-4D97-AF65-F5344CB8AC3E}">
        <p14:creationId xmlns:p14="http://schemas.microsoft.com/office/powerpoint/2010/main" val="2361344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aspa com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D3949-D325-4C02-B6F3-CA7E3C2E1BD9}" type="slidenum">
              <a:rPr lang="pt-BR" smtClean="0"/>
              <a:t>‹nº›</a:t>
            </a:fld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1276350" y="1085850"/>
            <a:ext cx="9639301" cy="40767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bg2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Aspas</a:t>
            </a:r>
          </a:p>
        </p:txBody>
      </p:sp>
      <p:sp>
        <p:nvSpPr>
          <p:cNvPr id="9" name="Espaço Reservado para Texto 3"/>
          <p:cNvSpPr>
            <a:spLocks noGrp="1"/>
          </p:cNvSpPr>
          <p:nvPr>
            <p:ph type="body" sz="quarter" idx="15" hasCustomPrompt="1"/>
          </p:nvPr>
        </p:nvSpPr>
        <p:spPr>
          <a:xfrm>
            <a:off x="1781175" y="5286375"/>
            <a:ext cx="9134476" cy="4000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>
                <a:solidFill>
                  <a:schemeClr val="bg2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Pessoa</a:t>
            </a:r>
          </a:p>
        </p:txBody>
      </p:sp>
    </p:spTree>
    <p:extLst>
      <p:ext uri="{BB962C8B-B14F-4D97-AF65-F5344CB8AC3E}">
        <p14:creationId xmlns:p14="http://schemas.microsoft.com/office/powerpoint/2010/main" val="29989692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aspa sem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D3949-D325-4C02-B6F3-CA7E3C2E1BD9}" type="slidenum">
              <a:rPr lang="pt-BR" smtClean="0"/>
              <a:t>‹nº›</a:t>
            </a:fld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1276350" y="1085850"/>
            <a:ext cx="9639301" cy="40767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 b="0">
                <a:solidFill>
                  <a:schemeClr val="bg2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Aspas</a:t>
            </a:r>
          </a:p>
        </p:txBody>
      </p:sp>
      <p:sp>
        <p:nvSpPr>
          <p:cNvPr id="9" name="Espaço Reservado para Texto 3"/>
          <p:cNvSpPr>
            <a:spLocks noGrp="1"/>
          </p:cNvSpPr>
          <p:nvPr>
            <p:ph type="body" sz="quarter" idx="15" hasCustomPrompt="1"/>
          </p:nvPr>
        </p:nvSpPr>
        <p:spPr>
          <a:xfrm>
            <a:off x="1276350" y="5286375"/>
            <a:ext cx="9639301" cy="4000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>
                <a:solidFill>
                  <a:schemeClr val="bg2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Pessoa</a:t>
            </a:r>
          </a:p>
        </p:txBody>
      </p:sp>
      <p:sp>
        <p:nvSpPr>
          <p:cNvPr id="12" name="CaixaDeTexto 11"/>
          <p:cNvSpPr txBox="1"/>
          <p:nvPr userDrawn="1"/>
        </p:nvSpPr>
        <p:spPr>
          <a:xfrm>
            <a:off x="552450" y="295275"/>
            <a:ext cx="1048685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600" b="1" dirty="0">
                <a:solidFill>
                  <a:schemeClr val="bg2"/>
                </a:solidFill>
              </a:rPr>
              <a:t>“</a:t>
            </a:r>
          </a:p>
        </p:txBody>
      </p:sp>
      <p:sp>
        <p:nvSpPr>
          <p:cNvPr id="17" name="CaixaDeTexto 16"/>
          <p:cNvSpPr txBox="1"/>
          <p:nvPr userDrawn="1"/>
        </p:nvSpPr>
        <p:spPr>
          <a:xfrm rot="10800000">
            <a:off x="10591801" y="3201472"/>
            <a:ext cx="1048685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600" b="1" dirty="0">
                <a:solidFill>
                  <a:schemeClr val="bg2"/>
                </a:solidFill>
              </a:rPr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4877611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/>
              <a:t>Click to edit Master text styles</a:t>
            </a:r>
          </a:p>
          <a:p>
            <a:pPr lvl="1"/>
            <a:r>
              <a:rPr lang="bg-BG"/>
              <a:t>Second level</a:t>
            </a:r>
          </a:p>
          <a:p>
            <a:pPr lvl="2"/>
            <a:r>
              <a:rPr lang="bg-BG"/>
              <a:t>Third level</a:t>
            </a:r>
          </a:p>
          <a:p>
            <a:pPr lvl="3"/>
            <a:r>
              <a:rPr lang="bg-BG"/>
              <a:t>Fourth level</a:t>
            </a:r>
          </a:p>
          <a:p>
            <a:pPr lvl="4"/>
            <a:r>
              <a:rPr lang="bg-BG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AEA6E-7C28-A444-AEA7-F2A016BBB5C9}" type="datetimeFigureOut">
              <a:rPr lang="en-US" smtClean="0"/>
              <a:pPr/>
              <a:t>9/23/2021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2D309-6926-8144-819F-98571D054D6A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03671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AEA6E-7C28-A444-AEA7-F2A016BBB5C9}" type="datetimeFigureOut">
              <a:rPr lang="en-US" smtClean="0"/>
              <a:pPr/>
              <a:t>9/23/2021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2D309-6926-8144-819F-98571D054D6A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8066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7317A-5EA6-4973-A380-30E7DCF91366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23/09/2021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131C2-8483-4674-8311-B16E58B167C9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014345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ço Reservado para Imagem 15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646837" y="2551837"/>
            <a:ext cx="10898327" cy="1754326"/>
          </a:xfrm>
          <a:prstGeom prst="rect">
            <a:avLst/>
          </a:prstGeom>
        </p:spPr>
        <p:txBody>
          <a:bodyPr wrap="square" anchor="ctr" anchorCtr="1">
            <a:normAutofit/>
          </a:bodyPr>
          <a:lstStyle>
            <a:lvl1pPr algn="ctr">
              <a:defRPr sz="6000" b="1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pt-BR" dirty="0"/>
              <a:t>Título Principal da Apresentação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D3949-D325-4C02-B6F3-CA7E3C2E1BD9}" type="slidenum">
              <a:rPr lang="pt-BR" smtClean="0"/>
              <a:t>‹nº›</a:t>
            </a:fld>
            <a:endParaRPr lang="pt-BR" dirty="0"/>
          </a:p>
        </p:txBody>
      </p:sp>
      <p:cxnSp>
        <p:nvCxnSpPr>
          <p:cNvPr id="18" name="Conector reto 17"/>
          <p:cNvCxnSpPr/>
          <p:nvPr userDrawn="1"/>
        </p:nvCxnSpPr>
        <p:spPr>
          <a:xfrm>
            <a:off x="646837" y="2314575"/>
            <a:ext cx="10898327" cy="0"/>
          </a:xfrm>
          <a:prstGeom prst="line">
            <a:avLst/>
          </a:prstGeom>
          <a:ln cap="rnd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Conector reto 18"/>
          <p:cNvCxnSpPr/>
          <p:nvPr userDrawn="1"/>
        </p:nvCxnSpPr>
        <p:spPr>
          <a:xfrm>
            <a:off x="646837" y="4572000"/>
            <a:ext cx="10898327" cy="0"/>
          </a:xfrm>
          <a:prstGeom prst="line">
            <a:avLst/>
          </a:prstGeom>
          <a:ln cap="rnd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990670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aspa com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ço Reservado para Imagem 15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D3949-D325-4C02-B6F3-CA7E3C2E1BD9}" type="slidenum">
              <a:rPr lang="pt-BR" smtClean="0"/>
              <a:t>‹nº›</a:t>
            </a:fld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1276350" y="1085850"/>
            <a:ext cx="9639301" cy="40767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Aspas</a:t>
            </a:r>
          </a:p>
        </p:txBody>
      </p:sp>
      <p:sp>
        <p:nvSpPr>
          <p:cNvPr id="9" name="Espaço Reservado para Texto 3"/>
          <p:cNvSpPr>
            <a:spLocks noGrp="1"/>
          </p:cNvSpPr>
          <p:nvPr>
            <p:ph type="body" sz="quarter" idx="15" hasCustomPrompt="1"/>
          </p:nvPr>
        </p:nvSpPr>
        <p:spPr>
          <a:xfrm>
            <a:off x="1781175" y="5286375"/>
            <a:ext cx="9134476" cy="4000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Pessoa</a:t>
            </a:r>
          </a:p>
        </p:txBody>
      </p:sp>
      <p:cxnSp>
        <p:nvCxnSpPr>
          <p:cNvPr id="7" name="Conector reto 6"/>
          <p:cNvCxnSpPr>
            <a:stCxn id="9" idx="1"/>
          </p:cNvCxnSpPr>
          <p:nvPr userDrawn="1"/>
        </p:nvCxnSpPr>
        <p:spPr>
          <a:xfrm flipH="1">
            <a:off x="1276350" y="5486400"/>
            <a:ext cx="504825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Conector reto 12"/>
          <p:cNvCxnSpPr/>
          <p:nvPr userDrawn="1"/>
        </p:nvCxnSpPr>
        <p:spPr>
          <a:xfrm>
            <a:off x="1276350" y="5991225"/>
            <a:ext cx="9639301" cy="0"/>
          </a:xfrm>
          <a:prstGeom prst="line">
            <a:avLst/>
          </a:prstGeom>
          <a:ln cap="rnd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CaixaDeTexto 11"/>
          <p:cNvSpPr txBox="1"/>
          <p:nvPr userDrawn="1"/>
        </p:nvSpPr>
        <p:spPr>
          <a:xfrm>
            <a:off x="552450" y="295275"/>
            <a:ext cx="1048685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“</a:t>
            </a:r>
          </a:p>
        </p:txBody>
      </p:sp>
      <p:sp>
        <p:nvSpPr>
          <p:cNvPr id="17" name="CaixaDeTexto 16"/>
          <p:cNvSpPr txBox="1"/>
          <p:nvPr userDrawn="1"/>
        </p:nvSpPr>
        <p:spPr>
          <a:xfrm rot="10800000">
            <a:off x="10591801" y="3201472"/>
            <a:ext cx="1048685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293469489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aspa sem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D3949-D325-4C02-B6F3-CA7E3C2E1BD9}" type="slidenum">
              <a:rPr lang="pt-BR" smtClean="0"/>
              <a:t>‹nº›</a:t>
            </a:fld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1276350" y="1085850"/>
            <a:ext cx="9639301" cy="40767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 b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Aspas</a:t>
            </a:r>
          </a:p>
        </p:txBody>
      </p:sp>
      <p:sp>
        <p:nvSpPr>
          <p:cNvPr id="9" name="Espaço Reservado para Texto 3"/>
          <p:cNvSpPr>
            <a:spLocks noGrp="1"/>
          </p:cNvSpPr>
          <p:nvPr>
            <p:ph type="body" sz="quarter" idx="15" hasCustomPrompt="1"/>
          </p:nvPr>
        </p:nvSpPr>
        <p:spPr>
          <a:xfrm>
            <a:off x="1276350" y="5286375"/>
            <a:ext cx="9639301" cy="4000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Pessoa</a:t>
            </a:r>
          </a:p>
        </p:txBody>
      </p:sp>
      <p:sp>
        <p:nvSpPr>
          <p:cNvPr id="12" name="CaixaDeTexto 11"/>
          <p:cNvSpPr txBox="1"/>
          <p:nvPr userDrawn="1"/>
        </p:nvSpPr>
        <p:spPr>
          <a:xfrm>
            <a:off x="552450" y="295275"/>
            <a:ext cx="1048685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“</a:t>
            </a:r>
          </a:p>
        </p:txBody>
      </p:sp>
      <p:sp>
        <p:nvSpPr>
          <p:cNvPr id="17" name="CaixaDeTexto 16"/>
          <p:cNvSpPr txBox="1"/>
          <p:nvPr userDrawn="1"/>
        </p:nvSpPr>
        <p:spPr>
          <a:xfrm rot="10800000">
            <a:off x="10591801" y="3201472"/>
            <a:ext cx="1048685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11984365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ço Reservado para Imagem 15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646837" y="2551837"/>
            <a:ext cx="10898327" cy="1754326"/>
          </a:xfrm>
          <a:prstGeom prst="rect">
            <a:avLst/>
          </a:prstGeom>
        </p:spPr>
        <p:txBody>
          <a:bodyPr wrap="square" anchor="ctr" anchorCtr="1">
            <a:normAutofit/>
          </a:bodyPr>
          <a:lstStyle>
            <a:lvl1pPr algn="ctr">
              <a:defRPr sz="6000" b="1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pt-BR" dirty="0"/>
              <a:t>Título Principal da Apresentação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D3949-D325-4C02-B6F3-CA7E3C2E1BD9}" type="slidenum">
              <a:rPr lang="pt-BR" smtClean="0"/>
              <a:t>‹nº›</a:t>
            </a:fld>
            <a:endParaRPr lang="pt-BR" dirty="0"/>
          </a:p>
        </p:txBody>
      </p:sp>
      <p:cxnSp>
        <p:nvCxnSpPr>
          <p:cNvPr id="18" name="Conector reto 17"/>
          <p:cNvCxnSpPr/>
          <p:nvPr userDrawn="1"/>
        </p:nvCxnSpPr>
        <p:spPr>
          <a:xfrm>
            <a:off x="646837" y="2314575"/>
            <a:ext cx="10898327" cy="0"/>
          </a:xfrm>
          <a:prstGeom prst="line">
            <a:avLst/>
          </a:prstGeom>
          <a:ln cap="rnd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Conector reto 18"/>
          <p:cNvCxnSpPr/>
          <p:nvPr userDrawn="1"/>
        </p:nvCxnSpPr>
        <p:spPr>
          <a:xfrm>
            <a:off x="646837" y="4572000"/>
            <a:ext cx="10898327" cy="0"/>
          </a:xfrm>
          <a:prstGeom prst="line">
            <a:avLst/>
          </a:prstGeom>
          <a:ln cap="rnd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301733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1/2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D3949-D325-4C02-B6F3-CA7E3C2E1BD9}" type="slidenum">
              <a:rPr lang="pt-BR" smtClean="0"/>
              <a:t>‹nº›</a:t>
            </a:fld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1276351" y="1085850"/>
            <a:ext cx="3886200" cy="3476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sz="quarter" idx="15"/>
          </p:nvPr>
        </p:nvSpPr>
        <p:spPr>
          <a:xfrm>
            <a:off x="6096000" y="0"/>
            <a:ext cx="6096000" cy="685800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14" name="Espaço Reservado para Texto 3"/>
          <p:cNvSpPr>
            <a:spLocks noGrp="1"/>
          </p:cNvSpPr>
          <p:nvPr>
            <p:ph type="body" sz="quarter" idx="16" hasCustomPrompt="1"/>
          </p:nvPr>
        </p:nvSpPr>
        <p:spPr>
          <a:xfrm>
            <a:off x="1276351" y="4765931"/>
            <a:ext cx="3886200" cy="113255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dirty="0"/>
              <a:t>Texto de apoio</a:t>
            </a:r>
          </a:p>
        </p:txBody>
      </p:sp>
    </p:spTree>
    <p:extLst>
      <p:ext uri="{BB962C8B-B14F-4D97-AF65-F5344CB8AC3E}">
        <p14:creationId xmlns:p14="http://schemas.microsoft.com/office/powerpoint/2010/main" val="66773242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1/4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D3949-D325-4C02-B6F3-CA7E3C2E1BD9}" type="slidenum">
              <a:rPr lang="pt-BR" smtClean="0"/>
              <a:t>‹nº›</a:t>
            </a:fld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1276351" y="1085850"/>
            <a:ext cx="6753224" cy="3476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sz="quarter" idx="15"/>
          </p:nvPr>
        </p:nvSpPr>
        <p:spPr>
          <a:xfrm>
            <a:off x="8820150" y="0"/>
            <a:ext cx="3371850" cy="685800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14" name="Espaço Reservado para Texto 3"/>
          <p:cNvSpPr>
            <a:spLocks noGrp="1"/>
          </p:cNvSpPr>
          <p:nvPr>
            <p:ph type="body" sz="quarter" idx="16" hasCustomPrompt="1"/>
          </p:nvPr>
        </p:nvSpPr>
        <p:spPr>
          <a:xfrm>
            <a:off x="1276351" y="4765931"/>
            <a:ext cx="6753224" cy="113255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dirty="0"/>
              <a:t>Texto de apoio</a:t>
            </a:r>
          </a:p>
        </p:txBody>
      </p:sp>
    </p:spTree>
    <p:extLst>
      <p:ext uri="{BB962C8B-B14F-4D97-AF65-F5344CB8AC3E}">
        <p14:creationId xmlns:p14="http://schemas.microsoft.com/office/powerpoint/2010/main" val="275889903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texto com gráfico esquer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D3949-D325-4C02-B6F3-CA7E3C2E1BD9}" type="slidenum">
              <a:rPr lang="pt-BR" smtClean="0"/>
              <a:t>‹nº›</a:t>
            </a:fld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6933011" y="1085850"/>
            <a:ext cx="3886200" cy="12858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14" name="Espaço Reservado para Texto 3"/>
          <p:cNvSpPr>
            <a:spLocks noGrp="1"/>
          </p:cNvSpPr>
          <p:nvPr>
            <p:ph type="body" sz="quarter" idx="16" hasCustomPrompt="1"/>
          </p:nvPr>
        </p:nvSpPr>
        <p:spPr>
          <a:xfrm>
            <a:off x="6933011" y="2619375"/>
            <a:ext cx="3886200" cy="327910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dirty="0"/>
              <a:t>Texto de apoio</a:t>
            </a:r>
          </a:p>
        </p:txBody>
      </p:sp>
      <p:sp>
        <p:nvSpPr>
          <p:cNvPr id="5" name="Espaço Reservado para Gráfico 4"/>
          <p:cNvSpPr>
            <a:spLocks noGrp="1"/>
          </p:cNvSpPr>
          <p:nvPr>
            <p:ph type="chart" sz="quarter" idx="17"/>
          </p:nvPr>
        </p:nvSpPr>
        <p:spPr>
          <a:xfrm>
            <a:off x="1000124" y="1085850"/>
            <a:ext cx="5095875" cy="4812634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8202775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foto com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D3949-D325-4C02-B6F3-CA7E3C2E1BD9}" type="slidenum">
              <a:rPr lang="pt-BR" smtClean="0"/>
              <a:t>‹nº›</a:t>
            </a:fld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6933011" y="1924050"/>
            <a:ext cx="3886200" cy="1714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sz="quarter" idx="15"/>
          </p:nvPr>
        </p:nvSpPr>
        <p:spPr>
          <a:xfrm>
            <a:off x="0" y="1924050"/>
            <a:ext cx="6096000" cy="3648076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14" name="Espaço Reservado para Texto 3"/>
          <p:cNvSpPr>
            <a:spLocks noGrp="1"/>
          </p:cNvSpPr>
          <p:nvPr>
            <p:ph type="body" sz="quarter" idx="16" hasCustomPrompt="1"/>
          </p:nvPr>
        </p:nvSpPr>
        <p:spPr>
          <a:xfrm>
            <a:off x="6933011" y="3910474"/>
            <a:ext cx="3886200" cy="166165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dirty="0"/>
              <a:t>Texto de apoio</a:t>
            </a:r>
          </a:p>
        </p:txBody>
      </p:sp>
    </p:spTree>
    <p:extLst>
      <p:ext uri="{BB962C8B-B14F-4D97-AF65-F5344CB8AC3E}">
        <p14:creationId xmlns:p14="http://schemas.microsoft.com/office/powerpoint/2010/main" val="236024099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tópicos com íco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1190624" y="1092728"/>
            <a:ext cx="9628587" cy="964672"/>
          </a:xfrm>
          <a:prstGeom prst="rect">
            <a:avLst/>
          </a:prstGeom>
        </p:spPr>
        <p:txBody>
          <a:bodyPr wrap="square" anchor="ctr" anchorCtr="1">
            <a:normAutofit/>
          </a:bodyPr>
          <a:lstStyle>
            <a:lvl1pPr algn="ctr">
              <a:defRPr sz="4400" b="1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pt-BR" dirty="0"/>
              <a:t>Título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D3949-D325-4C02-B6F3-CA7E3C2E1BD9}" type="slidenum">
              <a:rPr lang="pt-BR" smtClean="0"/>
              <a:t>‹nº›</a:t>
            </a:fld>
            <a:endParaRPr lang="pt-BR" dirty="0"/>
          </a:p>
        </p:txBody>
      </p:sp>
      <p:sp>
        <p:nvSpPr>
          <p:cNvPr id="10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1190624" y="3767446"/>
            <a:ext cx="3886200" cy="6572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11" name="Espaço Reservado para Texto 3"/>
          <p:cNvSpPr>
            <a:spLocks noGrp="1"/>
          </p:cNvSpPr>
          <p:nvPr>
            <p:ph type="body" sz="quarter" idx="16" hasCustomPrompt="1"/>
          </p:nvPr>
        </p:nvSpPr>
        <p:spPr>
          <a:xfrm>
            <a:off x="1190624" y="4558021"/>
            <a:ext cx="3886200" cy="895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dirty="0"/>
              <a:t>Texto de apoio</a:t>
            </a:r>
          </a:p>
        </p:txBody>
      </p:sp>
      <p:sp>
        <p:nvSpPr>
          <p:cNvPr id="12" name="Espaço Reservado para Texto 3"/>
          <p:cNvSpPr>
            <a:spLocks noGrp="1"/>
          </p:cNvSpPr>
          <p:nvPr>
            <p:ph type="body" sz="quarter" idx="17" hasCustomPrompt="1"/>
          </p:nvPr>
        </p:nvSpPr>
        <p:spPr>
          <a:xfrm>
            <a:off x="6933011" y="3767446"/>
            <a:ext cx="3886200" cy="6667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13" name="Espaço Reservado para Texto 3"/>
          <p:cNvSpPr>
            <a:spLocks noGrp="1"/>
          </p:cNvSpPr>
          <p:nvPr>
            <p:ph type="body" sz="quarter" idx="18" hasCustomPrompt="1"/>
          </p:nvPr>
        </p:nvSpPr>
        <p:spPr>
          <a:xfrm>
            <a:off x="6933011" y="4558020"/>
            <a:ext cx="3886200" cy="89535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dirty="0"/>
              <a:t>Texto de apoio</a:t>
            </a:r>
          </a:p>
        </p:txBody>
      </p:sp>
    </p:spTree>
    <p:extLst>
      <p:ext uri="{BB962C8B-B14F-4D97-AF65-F5344CB8AC3E}">
        <p14:creationId xmlns:p14="http://schemas.microsoft.com/office/powerpoint/2010/main" val="224923481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tópicos com image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1190624" y="1092728"/>
            <a:ext cx="9628587" cy="964672"/>
          </a:xfrm>
          <a:prstGeom prst="rect">
            <a:avLst/>
          </a:prstGeom>
        </p:spPr>
        <p:txBody>
          <a:bodyPr wrap="square" anchor="ctr" anchorCtr="1">
            <a:normAutofit/>
          </a:bodyPr>
          <a:lstStyle>
            <a:lvl1pPr algn="ctr">
              <a:defRPr sz="4400" b="1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pt-BR" dirty="0"/>
              <a:t>Título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D3949-D325-4C02-B6F3-CA7E3C2E1BD9}" type="slidenum">
              <a:rPr lang="pt-BR" smtClean="0"/>
              <a:t>‹nº›</a:t>
            </a:fld>
            <a:endParaRPr lang="pt-BR" dirty="0"/>
          </a:p>
        </p:txBody>
      </p:sp>
      <p:sp>
        <p:nvSpPr>
          <p:cNvPr id="10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1190624" y="3143556"/>
            <a:ext cx="3886200" cy="4137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11" name="Espaço Reservado para Texto 3"/>
          <p:cNvSpPr>
            <a:spLocks noGrp="1"/>
          </p:cNvSpPr>
          <p:nvPr>
            <p:ph type="body" sz="quarter" idx="16" hasCustomPrompt="1"/>
          </p:nvPr>
        </p:nvSpPr>
        <p:spPr>
          <a:xfrm>
            <a:off x="1190624" y="5215246"/>
            <a:ext cx="3886200" cy="895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dirty="0"/>
              <a:t>Texto de apoio</a:t>
            </a:r>
          </a:p>
        </p:txBody>
      </p:sp>
      <p:sp>
        <p:nvSpPr>
          <p:cNvPr id="4" name="Espaço Reservado para Imagem 3"/>
          <p:cNvSpPr>
            <a:spLocks noGrp="1"/>
          </p:cNvSpPr>
          <p:nvPr>
            <p:ph type="pic" sz="quarter" idx="19"/>
          </p:nvPr>
        </p:nvSpPr>
        <p:spPr>
          <a:xfrm>
            <a:off x="1190624" y="3767138"/>
            <a:ext cx="3886201" cy="123825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14" name="Espaço Reservado para Texto 3"/>
          <p:cNvSpPr>
            <a:spLocks noGrp="1"/>
          </p:cNvSpPr>
          <p:nvPr>
            <p:ph type="body" sz="quarter" idx="20" hasCustomPrompt="1"/>
          </p:nvPr>
        </p:nvSpPr>
        <p:spPr>
          <a:xfrm>
            <a:off x="6933010" y="3143556"/>
            <a:ext cx="3886200" cy="41464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15" name="Espaço Reservado para Texto 3"/>
          <p:cNvSpPr>
            <a:spLocks noGrp="1"/>
          </p:cNvSpPr>
          <p:nvPr>
            <p:ph type="body" sz="quarter" idx="21" hasCustomPrompt="1"/>
          </p:nvPr>
        </p:nvSpPr>
        <p:spPr>
          <a:xfrm>
            <a:off x="6933010" y="5215246"/>
            <a:ext cx="3886200" cy="895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dirty="0"/>
              <a:t>Texto de apoio</a:t>
            </a:r>
          </a:p>
        </p:txBody>
      </p:sp>
      <p:sp>
        <p:nvSpPr>
          <p:cNvPr id="16" name="Espaço Reservado para Imagem 3"/>
          <p:cNvSpPr>
            <a:spLocks noGrp="1"/>
          </p:cNvSpPr>
          <p:nvPr>
            <p:ph type="pic" sz="quarter" idx="22"/>
          </p:nvPr>
        </p:nvSpPr>
        <p:spPr>
          <a:xfrm>
            <a:off x="6933010" y="3767138"/>
            <a:ext cx="3886201" cy="123825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2955289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texto com gráfico direi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D3949-D325-4C02-B6F3-CA7E3C2E1BD9}" type="slidenum">
              <a:rPr lang="pt-BR" smtClean="0"/>
              <a:t>‹nº›</a:t>
            </a:fld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1000124" y="2457451"/>
            <a:ext cx="3886200" cy="11239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14" name="Espaço Reservado para Texto 3"/>
          <p:cNvSpPr>
            <a:spLocks noGrp="1"/>
          </p:cNvSpPr>
          <p:nvPr>
            <p:ph type="body" sz="quarter" idx="16" hasCustomPrompt="1"/>
          </p:nvPr>
        </p:nvSpPr>
        <p:spPr>
          <a:xfrm>
            <a:off x="1000124" y="3857625"/>
            <a:ext cx="3886200" cy="13074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dirty="0"/>
              <a:t>Texto de apoio</a:t>
            </a:r>
          </a:p>
        </p:txBody>
      </p:sp>
      <p:sp>
        <p:nvSpPr>
          <p:cNvPr id="5" name="Espaço Reservado para Gráfico 4"/>
          <p:cNvSpPr>
            <a:spLocks noGrp="1"/>
          </p:cNvSpPr>
          <p:nvPr>
            <p:ph type="chart" sz="quarter" idx="17"/>
          </p:nvPr>
        </p:nvSpPr>
        <p:spPr>
          <a:xfrm>
            <a:off x="5723336" y="1085850"/>
            <a:ext cx="5095875" cy="4812634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3554748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ações com image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D3949-D325-4C02-B6F3-CA7E3C2E1BD9}" type="slidenum">
              <a:rPr lang="pt-BR" smtClean="0"/>
              <a:t>‹nº›</a:t>
            </a:fld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7991475" y="1085850"/>
            <a:ext cx="2827736" cy="441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7" name="Espaço Reservado para Imagem 2"/>
          <p:cNvSpPr>
            <a:spLocks noGrp="1"/>
          </p:cNvSpPr>
          <p:nvPr>
            <p:ph type="pic" sz="quarter" idx="16"/>
          </p:nvPr>
        </p:nvSpPr>
        <p:spPr>
          <a:xfrm>
            <a:off x="1276350" y="0"/>
            <a:ext cx="2105025" cy="419100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13" name="Espaço Reservado para Texto 3"/>
          <p:cNvSpPr>
            <a:spLocks noGrp="1"/>
          </p:cNvSpPr>
          <p:nvPr>
            <p:ph type="body" sz="quarter" idx="19" hasCustomPrompt="1"/>
          </p:nvPr>
        </p:nvSpPr>
        <p:spPr>
          <a:xfrm>
            <a:off x="1360706" y="4466196"/>
            <a:ext cx="1857375" cy="6572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15" name="Espaço Reservado para Texto 3"/>
          <p:cNvSpPr>
            <a:spLocks noGrp="1"/>
          </p:cNvSpPr>
          <p:nvPr>
            <p:ph type="body" sz="quarter" idx="20" hasCustomPrompt="1"/>
          </p:nvPr>
        </p:nvSpPr>
        <p:spPr>
          <a:xfrm>
            <a:off x="1360706" y="5256771"/>
            <a:ext cx="1857375" cy="895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dirty="0"/>
              <a:t>Texto de apoio</a:t>
            </a:r>
          </a:p>
        </p:txBody>
      </p:sp>
      <p:sp>
        <p:nvSpPr>
          <p:cNvPr id="16" name="Espaço Reservado para Texto 3"/>
          <p:cNvSpPr>
            <a:spLocks noGrp="1"/>
          </p:cNvSpPr>
          <p:nvPr>
            <p:ph type="body" sz="quarter" idx="21" hasCustomPrompt="1"/>
          </p:nvPr>
        </p:nvSpPr>
        <p:spPr>
          <a:xfrm>
            <a:off x="3500438" y="4466196"/>
            <a:ext cx="1857375" cy="6572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17" name="Espaço Reservado para Texto 3"/>
          <p:cNvSpPr>
            <a:spLocks noGrp="1"/>
          </p:cNvSpPr>
          <p:nvPr>
            <p:ph type="body" sz="quarter" idx="22" hasCustomPrompt="1"/>
          </p:nvPr>
        </p:nvSpPr>
        <p:spPr>
          <a:xfrm>
            <a:off x="3500438" y="5256771"/>
            <a:ext cx="1857375" cy="895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dirty="0"/>
              <a:t>Texto de apoio</a:t>
            </a:r>
          </a:p>
        </p:txBody>
      </p:sp>
      <p:sp>
        <p:nvSpPr>
          <p:cNvPr id="18" name="Espaço Reservado para Texto 3"/>
          <p:cNvSpPr>
            <a:spLocks noGrp="1"/>
          </p:cNvSpPr>
          <p:nvPr>
            <p:ph type="body" sz="quarter" idx="23" hasCustomPrompt="1"/>
          </p:nvPr>
        </p:nvSpPr>
        <p:spPr>
          <a:xfrm>
            <a:off x="5638800" y="4466196"/>
            <a:ext cx="1857375" cy="6572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19" name="Espaço Reservado para Texto 3"/>
          <p:cNvSpPr>
            <a:spLocks noGrp="1"/>
          </p:cNvSpPr>
          <p:nvPr>
            <p:ph type="body" sz="quarter" idx="24" hasCustomPrompt="1"/>
          </p:nvPr>
        </p:nvSpPr>
        <p:spPr>
          <a:xfrm>
            <a:off x="5638800" y="5256771"/>
            <a:ext cx="1857375" cy="895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dirty="0"/>
              <a:t>Texto de apoio</a:t>
            </a:r>
          </a:p>
        </p:txBody>
      </p:sp>
      <p:sp>
        <p:nvSpPr>
          <p:cNvPr id="22" name="Espaço Reservado para Imagem 2"/>
          <p:cNvSpPr>
            <a:spLocks noGrp="1"/>
          </p:cNvSpPr>
          <p:nvPr>
            <p:ph type="pic" sz="quarter" idx="25"/>
          </p:nvPr>
        </p:nvSpPr>
        <p:spPr>
          <a:xfrm>
            <a:off x="3381375" y="0"/>
            <a:ext cx="2105025" cy="419100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23" name="Espaço Reservado para Imagem 2"/>
          <p:cNvSpPr>
            <a:spLocks noGrp="1"/>
          </p:cNvSpPr>
          <p:nvPr>
            <p:ph type="pic" sz="quarter" idx="26"/>
          </p:nvPr>
        </p:nvSpPr>
        <p:spPr>
          <a:xfrm>
            <a:off x="5486400" y="0"/>
            <a:ext cx="2105025" cy="419100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6125196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ações sem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D3949-D325-4C02-B6F3-CA7E3C2E1BD9}" type="slidenum">
              <a:rPr lang="pt-BR" smtClean="0"/>
              <a:t>‹nº›</a:t>
            </a:fld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1000124" y="1085850"/>
            <a:ext cx="3886200" cy="48126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Texto</a:t>
            </a:r>
          </a:p>
        </p:txBody>
      </p:sp>
      <p:sp>
        <p:nvSpPr>
          <p:cNvPr id="7" name="Espaço Reservado para Texto 3"/>
          <p:cNvSpPr>
            <a:spLocks noGrp="1"/>
          </p:cNvSpPr>
          <p:nvPr>
            <p:ph type="body" sz="quarter" idx="19" hasCustomPrompt="1"/>
          </p:nvPr>
        </p:nvSpPr>
        <p:spPr>
          <a:xfrm>
            <a:off x="5723336" y="1085850"/>
            <a:ext cx="5095875" cy="32385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8" name="Espaço Reservado para Texto 3"/>
          <p:cNvSpPr>
            <a:spLocks noGrp="1"/>
          </p:cNvSpPr>
          <p:nvPr>
            <p:ph type="body" sz="quarter" idx="20" hasCustomPrompt="1"/>
          </p:nvPr>
        </p:nvSpPr>
        <p:spPr>
          <a:xfrm>
            <a:off x="5723336" y="1612805"/>
            <a:ext cx="5095875" cy="52387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dirty="0"/>
              <a:t>Texto de apoio</a:t>
            </a:r>
          </a:p>
        </p:txBody>
      </p:sp>
      <p:sp>
        <p:nvSpPr>
          <p:cNvPr id="16" name="Espaço Reservado para Texto 3"/>
          <p:cNvSpPr>
            <a:spLocks noGrp="1"/>
          </p:cNvSpPr>
          <p:nvPr>
            <p:ph type="body" sz="quarter" idx="21" hasCustomPrompt="1"/>
          </p:nvPr>
        </p:nvSpPr>
        <p:spPr>
          <a:xfrm>
            <a:off x="5723336" y="4847655"/>
            <a:ext cx="5095875" cy="32385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17" name="Espaço Reservado para Texto 3"/>
          <p:cNvSpPr>
            <a:spLocks noGrp="1"/>
          </p:cNvSpPr>
          <p:nvPr>
            <p:ph type="body" sz="quarter" idx="22" hasCustomPrompt="1"/>
          </p:nvPr>
        </p:nvSpPr>
        <p:spPr>
          <a:xfrm>
            <a:off x="5723336" y="5374609"/>
            <a:ext cx="5095875" cy="52387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dirty="0"/>
              <a:t>Texto de apoio</a:t>
            </a:r>
          </a:p>
        </p:txBody>
      </p:sp>
      <p:sp>
        <p:nvSpPr>
          <p:cNvPr id="18" name="Espaço Reservado para Texto 3"/>
          <p:cNvSpPr>
            <a:spLocks noGrp="1"/>
          </p:cNvSpPr>
          <p:nvPr>
            <p:ph type="body" sz="quarter" idx="23" hasCustomPrompt="1"/>
          </p:nvPr>
        </p:nvSpPr>
        <p:spPr>
          <a:xfrm>
            <a:off x="5723336" y="3593720"/>
            <a:ext cx="5095875" cy="32385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19" name="Espaço Reservado para Texto 3"/>
          <p:cNvSpPr>
            <a:spLocks noGrp="1"/>
          </p:cNvSpPr>
          <p:nvPr>
            <p:ph type="body" sz="quarter" idx="24" hasCustomPrompt="1"/>
          </p:nvPr>
        </p:nvSpPr>
        <p:spPr>
          <a:xfrm>
            <a:off x="5723336" y="4120675"/>
            <a:ext cx="5095875" cy="52387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dirty="0"/>
              <a:t>Texto de apoio</a:t>
            </a:r>
          </a:p>
        </p:txBody>
      </p:sp>
      <p:sp>
        <p:nvSpPr>
          <p:cNvPr id="20" name="Espaço Reservado para Texto 3"/>
          <p:cNvSpPr>
            <a:spLocks noGrp="1"/>
          </p:cNvSpPr>
          <p:nvPr>
            <p:ph type="body" sz="quarter" idx="25" hasCustomPrompt="1"/>
          </p:nvPr>
        </p:nvSpPr>
        <p:spPr>
          <a:xfrm>
            <a:off x="5723336" y="2339785"/>
            <a:ext cx="5095875" cy="32385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21" name="Espaço Reservado para Texto 3"/>
          <p:cNvSpPr>
            <a:spLocks noGrp="1"/>
          </p:cNvSpPr>
          <p:nvPr>
            <p:ph type="body" sz="quarter" idx="26" hasCustomPrompt="1"/>
          </p:nvPr>
        </p:nvSpPr>
        <p:spPr>
          <a:xfrm>
            <a:off x="5723336" y="2866740"/>
            <a:ext cx="5095875" cy="52387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dirty="0"/>
              <a:t>Texto de apoio</a:t>
            </a:r>
          </a:p>
        </p:txBody>
      </p:sp>
    </p:spTree>
    <p:extLst>
      <p:ext uri="{BB962C8B-B14F-4D97-AF65-F5344CB8AC3E}">
        <p14:creationId xmlns:p14="http://schemas.microsoft.com/office/powerpoint/2010/main" val="38508155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tópicos com ícones à direi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1190625" y="797453"/>
            <a:ext cx="8715376" cy="697972"/>
          </a:xfrm>
          <a:prstGeom prst="rect">
            <a:avLst/>
          </a:prstGeom>
        </p:spPr>
        <p:txBody>
          <a:bodyPr wrap="square" anchor="t" anchorCtr="0">
            <a:normAutofit/>
          </a:bodyPr>
          <a:lstStyle>
            <a:lvl1pPr algn="l">
              <a:defRPr sz="4400" b="1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pt-BR" dirty="0"/>
              <a:t>Título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D3949-D325-4C02-B6F3-CA7E3C2E1BD9}" type="slidenum">
              <a:rPr lang="pt-BR" smtClean="0"/>
              <a:t>‹nº›</a:t>
            </a:fld>
            <a:endParaRPr lang="pt-BR" dirty="0"/>
          </a:p>
        </p:txBody>
      </p:sp>
      <p:sp>
        <p:nvSpPr>
          <p:cNvPr id="10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1190625" y="2653021"/>
            <a:ext cx="3886200" cy="41402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11" name="Espaço Reservado para Texto 3"/>
          <p:cNvSpPr>
            <a:spLocks noGrp="1"/>
          </p:cNvSpPr>
          <p:nvPr>
            <p:ph type="body" sz="quarter" idx="16" hasCustomPrompt="1"/>
          </p:nvPr>
        </p:nvSpPr>
        <p:spPr>
          <a:xfrm>
            <a:off x="1190625" y="3248490"/>
            <a:ext cx="3886200" cy="895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dirty="0"/>
              <a:t>Texto de apoio</a:t>
            </a:r>
          </a:p>
        </p:txBody>
      </p:sp>
      <p:sp>
        <p:nvSpPr>
          <p:cNvPr id="15" name="Espaço Reservado para Texto 3"/>
          <p:cNvSpPr>
            <a:spLocks noGrp="1"/>
          </p:cNvSpPr>
          <p:nvPr>
            <p:ph type="body" sz="quarter" idx="17" hasCustomPrompt="1"/>
          </p:nvPr>
        </p:nvSpPr>
        <p:spPr>
          <a:xfrm>
            <a:off x="1190625" y="4462771"/>
            <a:ext cx="3886200" cy="41402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16" name="Espaço Reservado para Texto 3"/>
          <p:cNvSpPr>
            <a:spLocks noGrp="1"/>
          </p:cNvSpPr>
          <p:nvPr>
            <p:ph type="body" sz="quarter" idx="18" hasCustomPrompt="1"/>
          </p:nvPr>
        </p:nvSpPr>
        <p:spPr>
          <a:xfrm>
            <a:off x="1190625" y="5058240"/>
            <a:ext cx="3886200" cy="895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dirty="0"/>
              <a:t>Texto de apoio</a:t>
            </a:r>
          </a:p>
        </p:txBody>
      </p:sp>
      <p:sp>
        <p:nvSpPr>
          <p:cNvPr id="20" name="Espaço Reservado para Texto 3"/>
          <p:cNvSpPr>
            <a:spLocks noGrp="1"/>
          </p:cNvSpPr>
          <p:nvPr>
            <p:ph type="body" sz="quarter" idx="19" hasCustomPrompt="1"/>
          </p:nvPr>
        </p:nvSpPr>
        <p:spPr>
          <a:xfrm>
            <a:off x="6019801" y="2653021"/>
            <a:ext cx="3886200" cy="41402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21" name="Espaço Reservado para Texto 3"/>
          <p:cNvSpPr>
            <a:spLocks noGrp="1"/>
          </p:cNvSpPr>
          <p:nvPr>
            <p:ph type="body" sz="quarter" idx="20" hasCustomPrompt="1"/>
          </p:nvPr>
        </p:nvSpPr>
        <p:spPr>
          <a:xfrm>
            <a:off x="6019801" y="3248490"/>
            <a:ext cx="3886200" cy="895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dirty="0"/>
              <a:t>Texto de apoio</a:t>
            </a:r>
          </a:p>
        </p:txBody>
      </p:sp>
      <p:sp>
        <p:nvSpPr>
          <p:cNvPr id="23" name="Espaço Reservado para Texto 3"/>
          <p:cNvSpPr>
            <a:spLocks noGrp="1"/>
          </p:cNvSpPr>
          <p:nvPr>
            <p:ph type="body" sz="quarter" idx="21" hasCustomPrompt="1"/>
          </p:nvPr>
        </p:nvSpPr>
        <p:spPr>
          <a:xfrm>
            <a:off x="6019801" y="4462771"/>
            <a:ext cx="3886200" cy="41402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24" name="Espaço Reservado para Texto 3"/>
          <p:cNvSpPr>
            <a:spLocks noGrp="1"/>
          </p:cNvSpPr>
          <p:nvPr>
            <p:ph type="body" sz="quarter" idx="22" hasCustomPrompt="1"/>
          </p:nvPr>
        </p:nvSpPr>
        <p:spPr>
          <a:xfrm>
            <a:off x="6019801" y="5058240"/>
            <a:ext cx="3886200" cy="895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dirty="0"/>
              <a:t>Texto de apoio</a:t>
            </a:r>
          </a:p>
        </p:txBody>
      </p:sp>
    </p:spTree>
    <p:extLst>
      <p:ext uri="{BB962C8B-B14F-4D97-AF65-F5344CB8AC3E}">
        <p14:creationId xmlns:p14="http://schemas.microsoft.com/office/powerpoint/2010/main" val="17626267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aspa com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ço Reservado para Imagem 15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D3949-D325-4C02-B6F3-CA7E3C2E1BD9}" type="slidenum">
              <a:rPr lang="pt-BR" smtClean="0"/>
              <a:t>‹nº›</a:t>
            </a:fld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1276350" y="1085850"/>
            <a:ext cx="9639301" cy="40767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Aspas</a:t>
            </a:r>
          </a:p>
        </p:txBody>
      </p:sp>
      <p:sp>
        <p:nvSpPr>
          <p:cNvPr id="9" name="Espaço Reservado para Texto 3"/>
          <p:cNvSpPr>
            <a:spLocks noGrp="1"/>
          </p:cNvSpPr>
          <p:nvPr>
            <p:ph type="body" sz="quarter" idx="15" hasCustomPrompt="1"/>
          </p:nvPr>
        </p:nvSpPr>
        <p:spPr>
          <a:xfrm>
            <a:off x="1781175" y="5286375"/>
            <a:ext cx="9134476" cy="4000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Pessoa</a:t>
            </a:r>
          </a:p>
        </p:txBody>
      </p:sp>
      <p:cxnSp>
        <p:nvCxnSpPr>
          <p:cNvPr id="7" name="Conector reto 6"/>
          <p:cNvCxnSpPr>
            <a:stCxn id="9" idx="1"/>
          </p:cNvCxnSpPr>
          <p:nvPr userDrawn="1"/>
        </p:nvCxnSpPr>
        <p:spPr>
          <a:xfrm flipH="1">
            <a:off x="1276350" y="5486400"/>
            <a:ext cx="504825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Conector reto 12"/>
          <p:cNvCxnSpPr/>
          <p:nvPr userDrawn="1"/>
        </p:nvCxnSpPr>
        <p:spPr>
          <a:xfrm>
            <a:off x="1276350" y="5991225"/>
            <a:ext cx="9639301" cy="0"/>
          </a:xfrm>
          <a:prstGeom prst="line">
            <a:avLst/>
          </a:prstGeom>
          <a:ln cap="rnd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CaixaDeTexto 11"/>
          <p:cNvSpPr txBox="1"/>
          <p:nvPr userDrawn="1"/>
        </p:nvSpPr>
        <p:spPr>
          <a:xfrm>
            <a:off x="552450" y="295275"/>
            <a:ext cx="1048685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“</a:t>
            </a:r>
          </a:p>
        </p:txBody>
      </p:sp>
      <p:sp>
        <p:nvSpPr>
          <p:cNvPr id="17" name="CaixaDeTexto 16"/>
          <p:cNvSpPr txBox="1"/>
          <p:nvPr userDrawn="1"/>
        </p:nvSpPr>
        <p:spPr>
          <a:xfrm rot="10800000">
            <a:off x="10591801" y="3201472"/>
            <a:ext cx="1048685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119076074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fot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D3949-D325-4C02-B6F3-CA7E3C2E1BD9}" type="slidenum">
              <a:rPr lang="pt-BR" smtClean="0"/>
              <a:t>‹nº›</a:t>
            </a:fld>
            <a:endParaRPr lang="pt-BR" dirty="0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sz="quarter" idx="15"/>
          </p:nvPr>
        </p:nvSpPr>
        <p:spPr>
          <a:xfrm>
            <a:off x="0" y="971550"/>
            <a:ext cx="12192000" cy="4600576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8" name="Espaço Reservado para Texto 3"/>
          <p:cNvSpPr>
            <a:spLocks noGrp="1"/>
          </p:cNvSpPr>
          <p:nvPr>
            <p:ph type="body" sz="quarter" idx="16" hasCustomPrompt="1"/>
          </p:nvPr>
        </p:nvSpPr>
        <p:spPr>
          <a:xfrm>
            <a:off x="3567113" y="5667840"/>
            <a:ext cx="5057775" cy="62910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dirty="0"/>
              <a:t>Texto de apoio</a:t>
            </a:r>
          </a:p>
        </p:txBody>
      </p:sp>
    </p:spTree>
    <p:extLst>
      <p:ext uri="{BB962C8B-B14F-4D97-AF65-F5344CB8AC3E}">
        <p14:creationId xmlns:p14="http://schemas.microsoft.com/office/powerpoint/2010/main" val="240134372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fotos com texto de apo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D3949-D325-4C02-B6F3-CA7E3C2E1BD9}" type="slidenum">
              <a:rPr lang="pt-BR" smtClean="0"/>
              <a:t>‹nº›</a:t>
            </a:fld>
            <a:endParaRPr lang="pt-BR" dirty="0"/>
          </a:p>
        </p:txBody>
      </p:sp>
      <p:sp>
        <p:nvSpPr>
          <p:cNvPr id="14" name="Espaço Reservado para Texto 3"/>
          <p:cNvSpPr>
            <a:spLocks noGrp="1"/>
          </p:cNvSpPr>
          <p:nvPr>
            <p:ph type="body" sz="quarter" idx="16" hasCustomPrompt="1"/>
          </p:nvPr>
        </p:nvSpPr>
        <p:spPr>
          <a:xfrm>
            <a:off x="1000124" y="3857624"/>
            <a:ext cx="2943226" cy="20408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dirty="0"/>
              <a:t>Texto de apoio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sz="quarter" idx="18"/>
          </p:nvPr>
        </p:nvSpPr>
        <p:spPr>
          <a:xfrm>
            <a:off x="8143875" y="0"/>
            <a:ext cx="3752850" cy="685800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8" name="Espaço Reservado para Imagem 2"/>
          <p:cNvSpPr>
            <a:spLocks noGrp="1"/>
          </p:cNvSpPr>
          <p:nvPr>
            <p:ph type="pic" sz="quarter" idx="19"/>
          </p:nvPr>
        </p:nvSpPr>
        <p:spPr>
          <a:xfrm>
            <a:off x="4391025" y="0"/>
            <a:ext cx="3752850" cy="685800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561500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tópicos com ícone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1190624" y="1092728"/>
            <a:ext cx="9628587" cy="640822"/>
          </a:xfrm>
          <a:prstGeom prst="rect">
            <a:avLst/>
          </a:prstGeom>
        </p:spPr>
        <p:txBody>
          <a:bodyPr wrap="square" anchor="t" anchorCtr="0">
            <a:normAutofit/>
          </a:bodyPr>
          <a:lstStyle>
            <a:lvl1pPr algn="l">
              <a:defRPr sz="4400" b="1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pt-BR" dirty="0"/>
              <a:t>Título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D3949-D325-4C02-B6F3-CA7E3C2E1BD9}" type="slidenum">
              <a:rPr lang="pt-BR" smtClean="0"/>
              <a:t>‹nº›</a:t>
            </a:fld>
            <a:endParaRPr lang="pt-BR" dirty="0"/>
          </a:p>
        </p:txBody>
      </p:sp>
      <p:sp>
        <p:nvSpPr>
          <p:cNvPr id="10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1654660" y="3767446"/>
            <a:ext cx="3238501" cy="3854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11" name="Espaço Reservado para Texto 3"/>
          <p:cNvSpPr>
            <a:spLocks noGrp="1"/>
          </p:cNvSpPr>
          <p:nvPr>
            <p:ph type="body" sz="quarter" idx="16" hasCustomPrompt="1"/>
          </p:nvPr>
        </p:nvSpPr>
        <p:spPr>
          <a:xfrm>
            <a:off x="1654659" y="4291320"/>
            <a:ext cx="3238501" cy="895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dirty="0"/>
              <a:t>Texto de apoio</a:t>
            </a:r>
          </a:p>
        </p:txBody>
      </p:sp>
      <p:sp>
        <p:nvSpPr>
          <p:cNvPr id="16" name="Espaço Reservado para Texto 3"/>
          <p:cNvSpPr>
            <a:spLocks noGrp="1"/>
          </p:cNvSpPr>
          <p:nvPr>
            <p:ph type="body" sz="quarter" idx="17" hasCustomPrompt="1"/>
          </p:nvPr>
        </p:nvSpPr>
        <p:spPr>
          <a:xfrm>
            <a:off x="6988660" y="3767446"/>
            <a:ext cx="3238501" cy="3854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18" name="Espaço Reservado para Texto 3"/>
          <p:cNvSpPr>
            <a:spLocks noGrp="1"/>
          </p:cNvSpPr>
          <p:nvPr>
            <p:ph type="body" sz="quarter" idx="18" hasCustomPrompt="1"/>
          </p:nvPr>
        </p:nvSpPr>
        <p:spPr>
          <a:xfrm>
            <a:off x="6988659" y="4291320"/>
            <a:ext cx="3238501" cy="895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dirty="0"/>
              <a:t>Texto de apoio</a:t>
            </a:r>
          </a:p>
        </p:txBody>
      </p:sp>
    </p:spTree>
    <p:extLst>
      <p:ext uri="{BB962C8B-B14F-4D97-AF65-F5344CB8AC3E}">
        <p14:creationId xmlns:p14="http://schemas.microsoft.com/office/powerpoint/2010/main" val="224478950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gráfico de progres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1190624" y="1092728"/>
            <a:ext cx="9628587" cy="640822"/>
          </a:xfrm>
          <a:prstGeom prst="rect">
            <a:avLst/>
          </a:prstGeom>
        </p:spPr>
        <p:txBody>
          <a:bodyPr wrap="square" anchor="t" anchorCtr="0">
            <a:normAutofit/>
          </a:bodyPr>
          <a:lstStyle>
            <a:lvl1pPr algn="ctr">
              <a:defRPr sz="4400" b="1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pt-BR" dirty="0"/>
              <a:t>Título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D3949-D325-4C02-B6F3-CA7E3C2E1BD9}" type="slidenum">
              <a:rPr lang="pt-BR" smtClean="0"/>
              <a:t>‹nº›</a:t>
            </a:fld>
            <a:endParaRPr lang="pt-BR" dirty="0"/>
          </a:p>
        </p:txBody>
      </p:sp>
      <p:sp>
        <p:nvSpPr>
          <p:cNvPr id="10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1190624" y="2803499"/>
            <a:ext cx="2871786" cy="28067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23" name="Espaço Reservado para Texto 3"/>
          <p:cNvSpPr>
            <a:spLocks noGrp="1"/>
          </p:cNvSpPr>
          <p:nvPr>
            <p:ph type="body" sz="quarter" idx="19" hasCustomPrompt="1"/>
          </p:nvPr>
        </p:nvSpPr>
        <p:spPr>
          <a:xfrm>
            <a:off x="1877460" y="4205902"/>
            <a:ext cx="1498115" cy="3854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30%</a:t>
            </a:r>
          </a:p>
        </p:txBody>
      </p:sp>
      <p:sp>
        <p:nvSpPr>
          <p:cNvPr id="32" name="Espaço Reservado para Texto 3"/>
          <p:cNvSpPr>
            <a:spLocks noGrp="1"/>
          </p:cNvSpPr>
          <p:nvPr>
            <p:ph type="body" sz="quarter" idx="20" hasCustomPrompt="1"/>
          </p:nvPr>
        </p:nvSpPr>
        <p:spPr>
          <a:xfrm>
            <a:off x="7947425" y="2803499"/>
            <a:ext cx="2871786" cy="28067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35" name="Espaço Reservado para Texto 3"/>
          <p:cNvSpPr>
            <a:spLocks noGrp="1"/>
          </p:cNvSpPr>
          <p:nvPr>
            <p:ph type="body" sz="quarter" idx="21" hasCustomPrompt="1"/>
          </p:nvPr>
        </p:nvSpPr>
        <p:spPr>
          <a:xfrm>
            <a:off x="8634261" y="4205902"/>
            <a:ext cx="1498115" cy="3854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90%</a:t>
            </a:r>
          </a:p>
        </p:txBody>
      </p:sp>
      <p:sp>
        <p:nvSpPr>
          <p:cNvPr id="36" name="Espaço Reservado para Texto 3"/>
          <p:cNvSpPr>
            <a:spLocks noGrp="1"/>
          </p:cNvSpPr>
          <p:nvPr>
            <p:ph type="body" sz="quarter" idx="22" hasCustomPrompt="1"/>
          </p:nvPr>
        </p:nvSpPr>
        <p:spPr>
          <a:xfrm>
            <a:off x="4565888" y="2803499"/>
            <a:ext cx="2871786" cy="28067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39" name="Espaço Reservado para Texto 3"/>
          <p:cNvSpPr>
            <a:spLocks noGrp="1"/>
          </p:cNvSpPr>
          <p:nvPr>
            <p:ph type="body" sz="quarter" idx="23" hasCustomPrompt="1"/>
          </p:nvPr>
        </p:nvSpPr>
        <p:spPr>
          <a:xfrm>
            <a:off x="5252724" y="4205902"/>
            <a:ext cx="1498115" cy="3854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60%</a:t>
            </a:r>
          </a:p>
        </p:txBody>
      </p:sp>
      <p:sp>
        <p:nvSpPr>
          <p:cNvPr id="40" name="Espaço Reservado para Texto 3"/>
          <p:cNvSpPr>
            <a:spLocks noGrp="1"/>
          </p:cNvSpPr>
          <p:nvPr>
            <p:ph type="body" sz="quarter" idx="16" hasCustomPrompt="1"/>
          </p:nvPr>
        </p:nvSpPr>
        <p:spPr>
          <a:xfrm>
            <a:off x="2619375" y="5222209"/>
            <a:ext cx="6857999" cy="71278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dirty="0"/>
              <a:t>Texto de apoio</a:t>
            </a:r>
          </a:p>
        </p:txBody>
      </p:sp>
    </p:spTree>
    <p:extLst>
      <p:ext uri="{BB962C8B-B14F-4D97-AF65-F5344CB8AC3E}">
        <p14:creationId xmlns:p14="http://schemas.microsoft.com/office/powerpoint/2010/main" val="206230593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"/>
          <p:cNvSpPr txBox="1">
            <a:spLocks noGrp="1"/>
          </p:cNvSpPr>
          <p:nvPr>
            <p:ph type="title"/>
          </p:nvPr>
        </p:nvSpPr>
        <p:spPr>
          <a:xfrm>
            <a:off x="731599" y="283833"/>
            <a:ext cx="7383600" cy="11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pt-BR"/>
              <a:t>Clique para editar o título mestre</a:t>
            </a:r>
            <a:endParaRPr/>
          </a:p>
        </p:txBody>
      </p:sp>
      <p:sp>
        <p:nvSpPr>
          <p:cNvPr id="93" name="Google Shape;93;p14"/>
          <p:cNvSpPr txBox="1">
            <a:spLocks noGrp="1"/>
          </p:cNvSpPr>
          <p:nvPr>
            <p:ph type="body" idx="1"/>
          </p:nvPr>
        </p:nvSpPr>
        <p:spPr>
          <a:xfrm>
            <a:off x="415603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342900" marR="0" lvl="0" indent="-171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  <a:defRPr sz="13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800" marR="0" lvl="1" indent="-1714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10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28700" marR="0" lvl="2" indent="-1714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sz="10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-1714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sz="10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714500" marR="0" lvl="4" indent="-1714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sz="10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057400" marR="0" lvl="5" indent="-1714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sz="10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00300" marR="0" lvl="6" indent="-1714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sz="10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743200" marR="0" lvl="7" indent="-1714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sz="10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86100" marR="0" lvl="8" indent="-17145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2"/>
              </a:buClr>
              <a:buSzPts val="2000"/>
              <a:buFont typeface="Arial"/>
              <a:buNone/>
              <a:defRPr sz="10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94" name="Google Shape;94;p14"/>
          <p:cNvSpPr txBox="1">
            <a:spLocks noGrp="1"/>
          </p:cNvSpPr>
          <p:nvPr>
            <p:ph type="sldNum" idx="12"/>
          </p:nvPr>
        </p:nvSpPr>
        <p:spPr>
          <a:xfrm>
            <a:off x="3" y="6572250"/>
            <a:ext cx="731700" cy="2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367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722F29D5-45FC-4512-856F-4A8DA49CEE5D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23/09/2021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9FF3B92D-0C33-47B7-8BA4-2FE69786C630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637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722F29D5-45FC-4512-856F-4A8DA49CEE5D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23/09/2021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9FF3B92D-0C33-47B7-8BA4-2FE69786C630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0870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722F29D5-45FC-4512-856F-4A8DA49CEE5D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23/09/2021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9FF3B92D-0C33-47B7-8BA4-2FE69786C630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727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722F29D5-45FC-4512-856F-4A8DA49CEE5D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23/09/2021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9FF3B92D-0C33-47B7-8BA4-2FE69786C630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4844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65356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aspa sem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D3949-D325-4C02-B6F3-CA7E3C2E1BD9}" type="slidenum">
              <a:rPr lang="pt-BR" smtClean="0"/>
              <a:t>‹nº›</a:t>
            </a:fld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1276350" y="1085850"/>
            <a:ext cx="9639301" cy="40767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 b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Aspas</a:t>
            </a:r>
          </a:p>
        </p:txBody>
      </p:sp>
      <p:sp>
        <p:nvSpPr>
          <p:cNvPr id="9" name="Espaço Reservado para Texto 3"/>
          <p:cNvSpPr>
            <a:spLocks noGrp="1"/>
          </p:cNvSpPr>
          <p:nvPr>
            <p:ph type="body" sz="quarter" idx="15" hasCustomPrompt="1"/>
          </p:nvPr>
        </p:nvSpPr>
        <p:spPr>
          <a:xfrm>
            <a:off x="1276350" y="5286375"/>
            <a:ext cx="9639301" cy="4000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Pessoa</a:t>
            </a:r>
          </a:p>
        </p:txBody>
      </p:sp>
      <p:sp>
        <p:nvSpPr>
          <p:cNvPr id="12" name="CaixaDeTexto 11"/>
          <p:cNvSpPr txBox="1"/>
          <p:nvPr userDrawn="1"/>
        </p:nvSpPr>
        <p:spPr>
          <a:xfrm>
            <a:off x="552450" y="295275"/>
            <a:ext cx="1048685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“</a:t>
            </a:r>
          </a:p>
        </p:txBody>
      </p:sp>
      <p:sp>
        <p:nvSpPr>
          <p:cNvPr id="17" name="CaixaDeTexto 16"/>
          <p:cNvSpPr txBox="1"/>
          <p:nvPr userDrawn="1"/>
        </p:nvSpPr>
        <p:spPr>
          <a:xfrm rot="10800000">
            <a:off x="10591801" y="3201472"/>
            <a:ext cx="1048685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1946821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1/2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D3949-D325-4C02-B6F3-CA7E3C2E1BD9}" type="slidenum">
              <a:rPr lang="pt-BR" smtClean="0"/>
              <a:t>‹nº›</a:t>
            </a:fld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1276351" y="1085850"/>
            <a:ext cx="3886200" cy="3476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sz="quarter" idx="15"/>
          </p:nvPr>
        </p:nvSpPr>
        <p:spPr>
          <a:xfrm>
            <a:off x="6096000" y="0"/>
            <a:ext cx="6096000" cy="685800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14" name="Espaço Reservado para Texto 3"/>
          <p:cNvSpPr>
            <a:spLocks noGrp="1"/>
          </p:cNvSpPr>
          <p:nvPr>
            <p:ph type="body" sz="quarter" idx="16" hasCustomPrompt="1"/>
          </p:nvPr>
        </p:nvSpPr>
        <p:spPr>
          <a:xfrm>
            <a:off x="1276351" y="4765931"/>
            <a:ext cx="3886200" cy="113255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dirty="0"/>
              <a:t>Texto de apoio</a:t>
            </a:r>
          </a:p>
        </p:txBody>
      </p:sp>
    </p:spTree>
    <p:extLst>
      <p:ext uri="{BB962C8B-B14F-4D97-AF65-F5344CB8AC3E}">
        <p14:creationId xmlns:p14="http://schemas.microsoft.com/office/powerpoint/2010/main" val="913925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1/4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D3949-D325-4C02-B6F3-CA7E3C2E1BD9}" type="slidenum">
              <a:rPr lang="pt-BR" smtClean="0"/>
              <a:t>‹nº›</a:t>
            </a:fld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1276351" y="1085850"/>
            <a:ext cx="6753224" cy="3476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sz="quarter" idx="15"/>
          </p:nvPr>
        </p:nvSpPr>
        <p:spPr>
          <a:xfrm>
            <a:off x="8820150" y="0"/>
            <a:ext cx="3371850" cy="685800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14" name="Espaço Reservado para Texto 3"/>
          <p:cNvSpPr>
            <a:spLocks noGrp="1"/>
          </p:cNvSpPr>
          <p:nvPr>
            <p:ph type="body" sz="quarter" idx="16" hasCustomPrompt="1"/>
          </p:nvPr>
        </p:nvSpPr>
        <p:spPr>
          <a:xfrm>
            <a:off x="1276351" y="4765931"/>
            <a:ext cx="6753224" cy="113255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dirty="0"/>
              <a:t>Texto de apoio</a:t>
            </a:r>
          </a:p>
        </p:txBody>
      </p:sp>
    </p:spTree>
    <p:extLst>
      <p:ext uri="{BB962C8B-B14F-4D97-AF65-F5344CB8AC3E}">
        <p14:creationId xmlns:p14="http://schemas.microsoft.com/office/powerpoint/2010/main" val="25901790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texto com gráfico esquer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D3949-D325-4C02-B6F3-CA7E3C2E1BD9}" type="slidenum">
              <a:rPr lang="pt-BR" smtClean="0"/>
              <a:t>‹nº›</a:t>
            </a:fld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6933011" y="1085850"/>
            <a:ext cx="3886200" cy="12858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14" name="Espaço Reservado para Texto 3"/>
          <p:cNvSpPr>
            <a:spLocks noGrp="1"/>
          </p:cNvSpPr>
          <p:nvPr>
            <p:ph type="body" sz="quarter" idx="16" hasCustomPrompt="1"/>
          </p:nvPr>
        </p:nvSpPr>
        <p:spPr>
          <a:xfrm>
            <a:off x="6933011" y="2619375"/>
            <a:ext cx="3886200" cy="327910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dirty="0"/>
              <a:t>Texto de apoio</a:t>
            </a:r>
          </a:p>
        </p:txBody>
      </p:sp>
      <p:sp>
        <p:nvSpPr>
          <p:cNvPr id="5" name="Espaço Reservado para Gráfico 4"/>
          <p:cNvSpPr>
            <a:spLocks noGrp="1"/>
          </p:cNvSpPr>
          <p:nvPr>
            <p:ph type="chart" sz="quarter" idx="17"/>
          </p:nvPr>
        </p:nvSpPr>
        <p:spPr>
          <a:xfrm>
            <a:off x="1000124" y="1085850"/>
            <a:ext cx="5095875" cy="4812634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40562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foto com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D3949-D325-4C02-B6F3-CA7E3C2E1BD9}" type="slidenum">
              <a:rPr lang="pt-BR" smtClean="0"/>
              <a:t>‹nº›</a:t>
            </a:fld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6933011" y="1924050"/>
            <a:ext cx="3886200" cy="1714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sz="quarter" idx="15"/>
          </p:nvPr>
        </p:nvSpPr>
        <p:spPr>
          <a:xfrm>
            <a:off x="0" y="1924050"/>
            <a:ext cx="6096000" cy="3648076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14" name="Espaço Reservado para Texto 3"/>
          <p:cNvSpPr>
            <a:spLocks noGrp="1"/>
          </p:cNvSpPr>
          <p:nvPr>
            <p:ph type="body" sz="quarter" idx="16" hasCustomPrompt="1"/>
          </p:nvPr>
        </p:nvSpPr>
        <p:spPr>
          <a:xfrm>
            <a:off x="6933011" y="3910474"/>
            <a:ext cx="3886200" cy="166165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dirty="0"/>
              <a:t>Texto de apoio</a:t>
            </a:r>
          </a:p>
        </p:txBody>
      </p:sp>
    </p:spTree>
    <p:extLst>
      <p:ext uri="{BB962C8B-B14F-4D97-AF65-F5344CB8AC3E}">
        <p14:creationId xmlns:p14="http://schemas.microsoft.com/office/powerpoint/2010/main" val="35940312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5.xml"/><Relationship Id="rId21" Type="http://schemas.microsoft.com/office/2007/relationships/hdphoto" Target="../media/hdphoto1.wdp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4.xml"/><Relationship Id="rId10" Type="http://schemas.openxmlformats.org/officeDocument/2006/relationships/image" Target="../media/image8.png"/><Relationship Id="rId4" Type="http://schemas.openxmlformats.org/officeDocument/2006/relationships/slideLayout" Target="../slideLayouts/slideLayout23.xml"/><Relationship Id="rId9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18" Type="http://schemas.openxmlformats.org/officeDocument/2006/relationships/slideLayout" Target="../slideLayouts/slideLayout44.xml"/><Relationship Id="rId26" Type="http://schemas.openxmlformats.org/officeDocument/2006/relationships/image" Target="../media/image7.png"/><Relationship Id="rId3" Type="http://schemas.openxmlformats.org/officeDocument/2006/relationships/slideLayout" Target="../slideLayouts/slideLayout29.xml"/><Relationship Id="rId21" Type="http://schemas.openxmlformats.org/officeDocument/2006/relationships/slideLayout" Target="../slideLayouts/slideLayout47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17" Type="http://schemas.openxmlformats.org/officeDocument/2006/relationships/slideLayout" Target="../slideLayouts/slideLayout43.xml"/><Relationship Id="rId25" Type="http://schemas.openxmlformats.org/officeDocument/2006/relationships/image" Target="../media/image6.png"/><Relationship Id="rId2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42.xml"/><Relationship Id="rId20" Type="http://schemas.openxmlformats.org/officeDocument/2006/relationships/slideLayout" Target="../slideLayouts/slideLayout46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24" Type="http://schemas.openxmlformats.org/officeDocument/2006/relationships/theme" Target="../theme/theme4.xml"/><Relationship Id="rId5" Type="http://schemas.openxmlformats.org/officeDocument/2006/relationships/slideLayout" Target="../slideLayouts/slideLayout31.xml"/><Relationship Id="rId15" Type="http://schemas.openxmlformats.org/officeDocument/2006/relationships/slideLayout" Target="../slideLayouts/slideLayout41.xml"/><Relationship Id="rId23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36.xml"/><Relationship Id="rId19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Relationship Id="rId22" Type="http://schemas.openxmlformats.org/officeDocument/2006/relationships/slideLayout" Target="../slideLayouts/slideLayout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4028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92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10819211" y="6296947"/>
            <a:ext cx="6982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0"/>
                <a:ea typeface="Roboto" panose="02000000000000000000" pitchFamily="2" charset="0"/>
              </a:defRPr>
            </a:lvl1pPr>
          </a:lstStyle>
          <a:p>
            <a:fld id="{2CAD3949-D325-4C02-B6F3-CA7E3C2E1BD9}" type="slidenum">
              <a:rPr lang="pt-BR" smtClean="0"/>
              <a:pPr/>
              <a:t>‹nº›</a:t>
            </a:fld>
            <a:endParaRPr lang="pt-BR" dirty="0"/>
          </a:p>
        </p:txBody>
      </p:sp>
      <p:cxnSp>
        <p:nvCxnSpPr>
          <p:cNvPr id="8" name="Conector reto 7"/>
          <p:cNvCxnSpPr/>
          <p:nvPr userDrawn="1"/>
        </p:nvCxnSpPr>
        <p:spPr>
          <a:xfrm>
            <a:off x="11469826" y="6424613"/>
            <a:ext cx="0" cy="92868"/>
          </a:xfrm>
          <a:prstGeom prst="line">
            <a:avLst/>
          </a:prstGeom>
          <a:ln cap="rnd">
            <a:solidFill>
              <a:schemeClr val="bg2">
                <a:lumMod val="7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2" name="Imagem 11"/>
          <p:cNvPicPr>
            <a:picLocks noChangeAspect="1"/>
          </p:cNvPicPr>
          <p:nvPr userDrawn="1"/>
        </p:nvPicPr>
        <p:blipFill>
          <a:blip r:embed="rId20">
            <a:clrChange>
              <a:clrFrom>
                <a:srgbClr val="F7EB00"/>
              </a:clrFrom>
              <a:clrTo>
                <a:srgbClr val="F7EB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024542" y="395271"/>
            <a:ext cx="494951" cy="519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231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86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7" r:id="rId1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10819211" y="6296947"/>
            <a:ext cx="6982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>
                <a:solidFill>
                  <a:schemeClr val="bg2"/>
                </a:solidFill>
                <a:latin typeface="Montserrat" panose="00000500000000000000" pitchFamily="2" charset="0"/>
                <a:ea typeface="Roboto" panose="02000000000000000000" pitchFamily="2" charset="0"/>
              </a:defRPr>
            </a:lvl1pPr>
          </a:lstStyle>
          <a:p>
            <a:fld id="{2CAD3949-D325-4C02-B6F3-CA7E3C2E1BD9}" type="slidenum">
              <a:rPr lang="pt-BR" smtClean="0"/>
              <a:pPr/>
              <a:t>‹nº›</a:t>
            </a:fld>
            <a:endParaRPr lang="pt-BR" dirty="0"/>
          </a:p>
        </p:txBody>
      </p:sp>
      <p:cxnSp>
        <p:nvCxnSpPr>
          <p:cNvPr id="8" name="Conector reto 7"/>
          <p:cNvCxnSpPr/>
          <p:nvPr userDrawn="1"/>
        </p:nvCxnSpPr>
        <p:spPr>
          <a:xfrm>
            <a:off x="11469826" y="6424613"/>
            <a:ext cx="0" cy="92868"/>
          </a:xfrm>
          <a:prstGeom prst="line">
            <a:avLst/>
          </a:prstGeom>
          <a:ln cap="rnd">
            <a:solidFill>
              <a:schemeClr val="bg2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" name="Imagem 1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3440" y="395271"/>
            <a:ext cx="524012" cy="531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320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3" r:id="rId2"/>
    <p:sldLayoutId id="2147483690" r:id="rId3"/>
    <p:sldLayoutId id="2147483691" r:id="rId4"/>
    <p:sldLayoutId id="2147483719" r:id="rId5"/>
    <p:sldLayoutId id="2147483720" r:id="rId6"/>
    <p:sldLayoutId id="2147483721" r:id="rId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10819211" y="6296947"/>
            <a:ext cx="6982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0"/>
                <a:ea typeface="Roboto" panose="02000000000000000000" pitchFamily="2" charset="0"/>
              </a:defRPr>
            </a:lvl1pPr>
          </a:lstStyle>
          <a:p>
            <a:fld id="{2CAD3949-D325-4C02-B6F3-CA7E3C2E1BD9}" type="slidenum">
              <a:rPr lang="pt-BR" smtClean="0"/>
              <a:pPr/>
              <a:t>‹nº›</a:t>
            </a:fld>
            <a:endParaRPr lang="pt-BR" dirty="0"/>
          </a:p>
        </p:txBody>
      </p:sp>
      <p:cxnSp>
        <p:nvCxnSpPr>
          <p:cNvPr id="8" name="Conector reto 7"/>
          <p:cNvCxnSpPr/>
          <p:nvPr userDrawn="1"/>
        </p:nvCxnSpPr>
        <p:spPr>
          <a:xfrm>
            <a:off x="11469826" y="6424613"/>
            <a:ext cx="0" cy="92868"/>
          </a:xfrm>
          <a:prstGeom prst="line">
            <a:avLst/>
          </a:prstGeom>
          <a:ln cap="rnd">
            <a:solidFill>
              <a:schemeClr val="bg2">
                <a:lumMod val="7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2" name="Imagem 11"/>
          <p:cNvPicPr>
            <a:picLocks noChangeAspect="1"/>
          </p:cNvPicPr>
          <p:nvPr userDrawn="1"/>
        </p:nvPicPr>
        <p:blipFill>
          <a:blip r:embed="rId26">
            <a:clrChange>
              <a:clrFrom>
                <a:srgbClr val="F7EB00"/>
              </a:clrFrom>
              <a:clrTo>
                <a:srgbClr val="F7EB00">
                  <a:alpha val="0"/>
                </a:srgbClr>
              </a:clrTo>
            </a:clrChange>
            <a:extLst/>
          </a:blip>
          <a:stretch>
            <a:fillRect/>
          </a:stretch>
        </p:blipFill>
        <p:spPr>
          <a:xfrm>
            <a:off x="11024542" y="395271"/>
            <a:ext cx="494951" cy="519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60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  <p:sldLayoutId id="2147483711" r:id="rId17"/>
    <p:sldLayoutId id="2147483712" r:id="rId18"/>
    <p:sldLayoutId id="2147483714" r:id="rId19"/>
    <p:sldLayoutId id="2147483715" r:id="rId20"/>
    <p:sldLayoutId id="2147483716" r:id="rId21"/>
    <p:sldLayoutId id="2147483717" r:id="rId22"/>
    <p:sldLayoutId id="2147483718" r:id="rId2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2054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911424" y="452669"/>
            <a:ext cx="8256917" cy="576064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667" b="1" dirty="0">
                <a:solidFill>
                  <a:schemeClr val="bg1"/>
                </a:solidFill>
              </a:rPr>
              <a:t>CLASSIFICAÇÃO INTERNACIONAL DE DOENÇAS – CID -11</a:t>
            </a:r>
          </a:p>
        </p:txBody>
      </p:sp>
      <p:sp>
        <p:nvSpPr>
          <p:cNvPr id="4" name="Retângulo 3"/>
          <p:cNvSpPr/>
          <p:nvPr/>
        </p:nvSpPr>
        <p:spPr>
          <a:xfrm>
            <a:off x="1687757" y="1796819"/>
            <a:ext cx="9304788" cy="3744416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r>
              <a:rPr lang="pt-BR" dirty="0" smtClean="0"/>
              <a:t>A </a:t>
            </a:r>
            <a:r>
              <a:rPr lang="pt-BR" dirty="0">
                <a:solidFill>
                  <a:schemeClr val="accent6"/>
                </a:solidFill>
              </a:rPr>
              <a:t>senescência ou senectude </a:t>
            </a:r>
            <a:r>
              <a:rPr lang="pt-BR" dirty="0"/>
              <a:t>é o resultado da somatória das alterações orgânicas, funcionais e psicológicas próprias do envelhecimento normal. Assim, o termo “</a:t>
            </a:r>
            <a:r>
              <a:rPr lang="pt-BR" b="1" i="1" dirty="0"/>
              <a:t>senescência sem psicose” </a:t>
            </a:r>
            <a:r>
              <a:rPr lang="pt-BR" b="1" dirty="0"/>
              <a:t>a</a:t>
            </a:r>
            <a:r>
              <a:rPr lang="pt-BR" dirty="0" smtClean="0"/>
              <a:t>parece de forma equivocada.</a:t>
            </a:r>
          </a:p>
          <a:p>
            <a:endParaRPr lang="pt-BR" dirty="0"/>
          </a:p>
          <a:p>
            <a:r>
              <a:rPr lang="pt-BR" dirty="0"/>
              <a:t>A </a:t>
            </a:r>
            <a:r>
              <a:rPr lang="pt-BR" dirty="0">
                <a:solidFill>
                  <a:schemeClr val="accent6"/>
                </a:solidFill>
              </a:rPr>
              <a:t>senilidade</a:t>
            </a:r>
            <a:r>
              <a:rPr lang="pt-BR" dirty="0"/>
              <a:t> é caracterizada pelas modificações determinadas por afecções que frequentemente acometem a pessoa idosa. Não é sinônimo de </a:t>
            </a:r>
            <a:r>
              <a:rPr lang="pt-BR" b="1" dirty="0"/>
              <a:t>senescência</a:t>
            </a:r>
            <a:r>
              <a:rPr lang="pt-BR" dirty="0"/>
              <a:t>. Debilidade senil está mais associada à fragilidade</a:t>
            </a:r>
            <a:r>
              <a:rPr lang="pt-BR" dirty="0" smtClean="0"/>
              <a:t>.</a:t>
            </a:r>
          </a:p>
          <a:p>
            <a:endParaRPr lang="pt-BR" dirty="0"/>
          </a:p>
          <a:p>
            <a:r>
              <a:rPr lang="pt-BR" dirty="0">
                <a:solidFill>
                  <a:schemeClr val="accent6"/>
                </a:solidFill>
              </a:rPr>
              <a:t>VELHICE</a:t>
            </a:r>
            <a:r>
              <a:rPr lang="pt-BR" dirty="0"/>
              <a:t> é um estágio da vida, coloca-la como sinal, sintoma ou achado clinico inespecífico é um </a:t>
            </a:r>
            <a:r>
              <a:rPr lang="pt-BR" b="1" dirty="0"/>
              <a:t>ERRO CONCEITUAL. </a:t>
            </a:r>
            <a:r>
              <a:rPr lang="pt-BR" dirty="0"/>
              <a:t>(World </a:t>
            </a:r>
            <a:r>
              <a:rPr lang="pt-BR" dirty="0" err="1"/>
              <a:t>Psiq</a:t>
            </a:r>
            <a:r>
              <a:rPr lang="pt-BR" dirty="0"/>
              <a:t> </a:t>
            </a:r>
            <a:r>
              <a:rPr lang="pt-BR" dirty="0" err="1"/>
              <a:t>Association</a:t>
            </a:r>
            <a:r>
              <a:rPr lang="pt-BR" dirty="0"/>
              <a:t>). </a:t>
            </a:r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3882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911424" y="452669"/>
            <a:ext cx="8256917" cy="576064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667" b="1" dirty="0">
                <a:solidFill>
                  <a:schemeClr val="bg1"/>
                </a:solidFill>
              </a:rPr>
              <a:t>CLASSIFICAÇÃO INTERNACIONAL DE DOENÇAS – CID -11</a:t>
            </a:r>
          </a:p>
        </p:txBody>
      </p:sp>
      <p:sp>
        <p:nvSpPr>
          <p:cNvPr id="4" name="Retângulo 3"/>
          <p:cNvSpPr/>
          <p:nvPr/>
        </p:nvSpPr>
        <p:spPr>
          <a:xfrm>
            <a:off x="1687757" y="1796819"/>
            <a:ext cx="9304788" cy="3744416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380990" indent="-380990" algn="just">
              <a:buFont typeface="Wingdings" panose="05000000000000000000" pitchFamily="2" charset="2"/>
              <a:buChar char="§"/>
            </a:pPr>
            <a:r>
              <a:rPr lang="pt-BR" sz="2400" dirty="0"/>
              <a:t>A definição de velhice como condição de saúde baseada exclusivamente na idade é equivocada; </a:t>
            </a:r>
          </a:p>
          <a:p>
            <a:pPr marL="380990" indent="-380990" algn="just">
              <a:buFont typeface="Wingdings" panose="05000000000000000000" pitchFamily="2" charset="2"/>
              <a:buChar char="§"/>
            </a:pPr>
            <a:endParaRPr lang="pt-BR" sz="2400" dirty="0"/>
          </a:p>
          <a:p>
            <a:pPr marL="380990" indent="-380990" algn="just">
              <a:buFont typeface="Wingdings" panose="05000000000000000000" pitchFamily="2" charset="2"/>
              <a:buChar char="§"/>
            </a:pPr>
            <a:r>
              <a:rPr lang="pt-BR" sz="2400" dirty="0"/>
              <a:t>A heterogeneidade entre os idosos é a principal característica do processo de envelhecimento;</a:t>
            </a:r>
          </a:p>
          <a:p>
            <a:pPr algn="just"/>
            <a:endParaRPr lang="pt-BR" sz="2400" dirty="0"/>
          </a:p>
          <a:p>
            <a:pPr marL="380990" indent="-380990" algn="just">
              <a:buFont typeface="Wingdings" panose="05000000000000000000" pitchFamily="2" charset="2"/>
              <a:buChar char="§"/>
            </a:pPr>
            <a:r>
              <a:rPr lang="pt-BR" sz="2400" dirty="0"/>
              <a:t>Idade a partir da qual o indivíduo é considerado idoso varia entre os países. (cursos de vida)</a:t>
            </a:r>
          </a:p>
          <a:p>
            <a:pPr algn="just"/>
            <a:endParaRPr lang="pt-BR" sz="2400" dirty="0"/>
          </a:p>
        </p:txBody>
      </p:sp>
      <p:sp>
        <p:nvSpPr>
          <p:cNvPr id="6" name="Retângulo 5"/>
          <p:cNvSpPr/>
          <p:nvPr/>
        </p:nvSpPr>
        <p:spPr>
          <a:xfrm>
            <a:off x="6096000" y="5925278"/>
            <a:ext cx="5856651" cy="76808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467" dirty="0"/>
              <a:t>Fonte: (OFÍCIO CONJUNTO CONASS CONASEMS n º 017, 2021)</a:t>
            </a:r>
          </a:p>
        </p:txBody>
      </p:sp>
    </p:spTree>
    <p:extLst>
      <p:ext uri="{BB962C8B-B14F-4D97-AF65-F5344CB8AC3E}">
        <p14:creationId xmlns:p14="http://schemas.microsoft.com/office/powerpoint/2010/main" val="247262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911424" y="452669"/>
            <a:ext cx="8256917" cy="576064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667" b="1" dirty="0">
                <a:solidFill>
                  <a:schemeClr val="bg1"/>
                </a:solidFill>
              </a:rPr>
              <a:t>CLASSIFICAÇÃO INTERNACIONAL DE DOENÇAS – CID -11</a:t>
            </a:r>
          </a:p>
        </p:txBody>
      </p:sp>
      <p:sp>
        <p:nvSpPr>
          <p:cNvPr id="4" name="Retângulo 3"/>
          <p:cNvSpPr/>
          <p:nvPr/>
        </p:nvSpPr>
        <p:spPr>
          <a:xfrm>
            <a:off x="1775521" y="2180862"/>
            <a:ext cx="9304788" cy="3936437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380990" indent="-380990" algn="just">
              <a:buFont typeface="Wingdings" panose="05000000000000000000" pitchFamily="2" charset="2"/>
              <a:buChar char="§"/>
            </a:pPr>
            <a:endParaRPr lang="pt-BR" sz="2400" dirty="0"/>
          </a:p>
          <a:p>
            <a:pPr marL="380990" indent="-380990" algn="just">
              <a:buFont typeface="Wingdings" panose="05000000000000000000" pitchFamily="2" charset="2"/>
              <a:buChar char="§"/>
            </a:pPr>
            <a:r>
              <a:rPr lang="pt-BR" sz="2000" dirty="0" smtClean="0"/>
              <a:t>Abre a possibilidade para </a:t>
            </a:r>
            <a:r>
              <a:rPr lang="pt-BR" sz="2000" dirty="0"/>
              <a:t>que essa “doença</a:t>
            </a:r>
            <a:r>
              <a:rPr lang="pt-BR" sz="2000" dirty="0" smtClean="0"/>
              <a:t>” aumente </a:t>
            </a:r>
            <a:r>
              <a:rPr lang="pt-BR" sz="2000" dirty="0"/>
              <a:t>nos próximos anos, porque a população brasileiro idosa tem crescido. </a:t>
            </a:r>
          </a:p>
          <a:p>
            <a:pPr algn="just"/>
            <a:endParaRPr lang="pt-BR" sz="2000" dirty="0"/>
          </a:p>
          <a:p>
            <a:pPr marL="380990" indent="-380990" algn="just">
              <a:buFont typeface="Wingdings" panose="05000000000000000000" pitchFamily="2" charset="2"/>
              <a:buChar char="§"/>
            </a:pPr>
            <a:r>
              <a:rPr lang="pt-BR" sz="2000" dirty="0"/>
              <a:t>Inviabiliza </a:t>
            </a:r>
            <a:r>
              <a:rPr lang="pt-BR" sz="2000" dirty="0" smtClean="0"/>
              <a:t>a compreensão das dificuldades/especificidades de adoecimento e desfechos relacionados às </a:t>
            </a:r>
            <a:r>
              <a:rPr lang="pt-BR" sz="2000" dirty="0"/>
              <a:t>pessoa idosa, </a:t>
            </a:r>
            <a:r>
              <a:rPr lang="pt-BR" sz="2000" dirty="0" smtClean="0"/>
              <a:t>não podemos abrir a possibilidade de que as pessoas não tenham o detalhamento sobre a sua causa de morte. </a:t>
            </a:r>
            <a:endParaRPr lang="pt-BR" sz="2000" dirty="0"/>
          </a:p>
          <a:p>
            <a:pPr marL="380990" indent="-380990" algn="just">
              <a:buFont typeface="Wingdings" panose="05000000000000000000" pitchFamily="2" charset="2"/>
              <a:buChar char="§"/>
            </a:pPr>
            <a:endParaRPr lang="pt-BR" sz="2000" dirty="0"/>
          </a:p>
          <a:p>
            <a:pPr marL="380990" indent="-380990" algn="just">
              <a:buFont typeface="Wingdings" panose="05000000000000000000" pitchFamily="2" charset="2"/>
              <a:buChar char="§"/>
            </a:pPr>
            <a:r>
              <a:rPr lang="pt-BR" sz="2000" dirty="0"/>
              <a:t>No Brasil, cerca de 3/4 das mortes ocorrem a partir dos 60 anos, por doenças cardiovasculares, oncológicas e neurológicas, entre outras. E se </a:t>
            </a:r>
            <a:r>
              <a:rPr lang="pt-BR" sz="2000" dirty="0" smtClean="0"/>
              <a:t>aumentarmos os registros/motivos </a:t>
            </a:r>
            <a:r>
              <a:rPr lang="pt-BR" sz="2000" dirty="0" err="1" smtClean="0"/>
              <a:t>atribuidos</a:t>
            </a:r>
            <a:r>
              <a:rPr lang="pt-BR" sz="2000" dirty="0" smtClean="0"/>
              <a:t> </a:t>
            </a:r>
            <a:r>
              <a:rPr lang="pt-BR" sz="2000" dirty="0"/>
              <a:t>à velhice, corremos o riscos de faltar informação e investimento para o tratamento destas doenças</a:t>
            </a:r>
          </a:p>
          <a:p>
            <a:pPr algn="just"/>
            <a:endParaRPr lang="pt-BR" sz="2400" dirty="0"/>
          </a:p>
        </p:txBody>
      </p:sp>
      <p:sp>
        <p:nvSpPr>
          <p:cNvPr id="2" name="Retângulo 1"/>
          <p:cNvSpPr/>
          <p:nvPr/>
        </p:nvSpPr>
        <p:spPr>
          <a:xfrm>
            <a:off x="1199456" y="1220755"/>
            <a:ext cx="9449148" cy="76808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 smtClean="0"/>
              <a:t>Indução mesmo que não proposital,  da compreensão de VELHICE como </a:t>
            </a:r>
            <a:r>
              <a:rPr lang="pt-BR" sz="2400" dirty="0"/>
              <a:t>DOENÇA</a:t>
            </a:r>
          </a:p>
        </p:txBody>
      </p:sp>
      <p:sp>
        <p:nvSpPr>
          <p:cNvPr id="7" name="Retângulo 6"/>
          <p:cNvSpPr/>
          <p:nvPr/>
        </p:nvSpPr>
        <p:spPr>
          <a:xfrm>
            <a:off x="8016213" y="6309320"/>
            <a:ext cx="4175787" cy="38404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400" dirty="0"/>
              <a:t>(FONTE: SBBG homepage 2021)</a:t>
            </a:r>
          </a:p>
        </p:txBody>
      </p:sp>
    </p:spTree>
    <p:extLst>
      <p:ext uri="{BB962C8B-B14F-4D97-AF65-F5344CB8AC3E}">
        <p14:creationId xmlns:p14="http://schemas.microsoft.com/office/powerpoint/2010/main" val="1621584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911424" y="452669"/>
            <a:ext cx="8256917" cy="576064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667" b="1" dirty="0">
                <a:solidFill>
                  <a:schemeClr val="bg1"/>
                </a:solidFill>
              </a:rPr>
              <a:t>CLASSIFICAÇÃO INTERNACIONAL DE DOENÇAS – CID -11</a:t>
            </a:r>
          </a:p>
        </p:txBody>
      </p:sp>
      <p:sp>
        <p:nvSpPr>
          <p:cNvPr id="4" name="Retângulo 3"/>
          <p:cNvSpPr/>
          <p:nvPr/>
        </p:nvSpPr>
        <p:spPr>
          <a:xfrm>
            <a:off x="5807969" y="1316765"/>
            <a:ext cx="5656383" cy="5184576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380990" indent="-380990" algn="just">
              <a:buFont typeface="Wingdings" panose="05000000000000000000" pitchFamily="2" charset="2"/>
              <a:buChar char="§"/>
            </a:pPr>
            <a:r>
              <a:rPr lang="pt-BR" sz="2000" dirty="0"/>
              <a:t>A relação entre velhice (“</a:t>
            </a:r>
            <a:r>
              <a:rPr lang="pt-BR" sz="2000" dirty="0" err="1"/>
              <a:t>old</a:t>
            </a:r>
            <a:r>
              <a:rPr lang="pt-BR" sz="2000" dirty="0"/>
              <a:t> age”) e condição de saúde deve ser bem compreendida, a fim de se evitar o </a:t>
            </a:r>
            <a:r>
              <a:rPr lang="pt-BR" sz="2000" dirty="0" err="1"/>
              <a:t>ageísmo</a:t>
            </a:r>
            <a:r>
              <a:rPr lang="pt-BR" sz="2000" dirty="0"/>
              <a:t> e o crescimento de intervenções “</a:t>
            </a:r>
            <a:r>
              <a:rPr lang="pt-BR" sz="2000" dirty="0" err="1"/>
              <a:t>anti-aging</a:t>
            </a:r>
            <a:r>
              <a:rPr lang="pt-BR" sz="2000" dirty="0"/>
              <a:t>”.</a:t>
            </a:r>
          </a:p>
          <a:p>
            <a:pPr algn="just"/>
            <a:endParaRPr lang="pt-BR" sz="2000" dirty="0"/>
          </a:p>
          <a:p>
            <a:pPr marL="380990" indent="-380990" algn="just">
              <a:buFont typeface="Wingdings" panose="05000000000000000000" pitchFamily="2" charset="2"/>
              <a:buChar char="§"/>
            </a:pPr>
            <a:r>
              <a:rPr lang="pt-BR" sz="2000" dirty="0"/>
              <a:t>Considerar incapacidade funcional no idoso como “normal da idade” e dificulta a adoção de intervenções capazes de melhorar sua condição de saúde</a:t>
            </a:r>
            <a:r>
              <a:rPr lang="pt-BR" sz="2000" dirty="0" smtClean="0"/>
              <a:t>.</a:t>
            </a:r>
          </a:p>
          <a:p>
            <a:pPr marL="380990" indent="-380990" algn="just">
              <a:buFont typeface="Wingdings" panose="05000000000000000000" pitchFamily="2" charset="2"/>
              <a:buChar char="§"/>
            </a:pPr>
            <a:endParaRPr lang="pt-BR" sz="2000" dirty="0"/>
          </a:p>
          <a:p>
            <a:pPr marL="380990" indent="-380990" algn="just">
              <a:buFont typeface="Wingdings" panose="05000000000000000000" pitchFamily="2" charset="2"/>
              <a:buChar char="§"/>
            </a:pPr>
            <a:r>
              <a:rPr lang="pt-BR" sz="2000" dirty="0" smtClean="0"/>
              <a:t>Como calcular o poder indutor de que os profissionais considerem agravos e problemas de saúde como sendo normais do envelhecimento – dor, depressão, ansiedade </a:t>
            </a:r>
            <a:r>
              <a:rPr lang="pt-BR" sz="2000" dirty="0" err="1" smtClean="0"/>
              <a:t>etc</a:t>
            </a:r>
            <a:r>
              <a:rPr lang="pt-BR" sz="2000" dirty="0" smtClean="0"/>
              <a:t> . Tendo a chancela da OMS ( CID)</a:t>
            </a:r>
            <a:endParaRPr lang="pt-BR" sz="2000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120" y="1316765"/>
            <a:ext cx="4754883" cy="3264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809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911424" y="452669"/>
            <a:ext cx="8256917" cy="576064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667" b="1" dirty="0">
                <a:solidFill>
                  <a:schemeClr val="bg1"/>
                </a:solidFill>
              </a:rPr>
              <a:t>CLASSIFICAÇÃO INTERNACIONAL DE DOENÇAS – CID -11</a:t>
            </a:r>
          </a:p>
        </p:txBody>
      </p:sp>
      <p:sp>
        <p:nvSpPr>
          <p:cNvPr id="4" name="Retângulo 3"/>
          <p:cNvSpPr/>
          <p:nvPr/>
        </p:nvSpPr>
        <p:spPr>
          <a:xfrm>
            <a:off x="911424" y="1744857"/>
            <a:ext cx="10456916" cy="2400267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pt-BR" sz="2400" dirty="0"/>
              <a:t>A velhice é </a:t>
            </a:r>
            <a:r>
              <a:rPr lang="pt-BR" sz="2400" dirty="0" smtClean="0"/>
              <a:t>uma fase do curso da vida, na </a:t>
            </a:r>
            <a:r>
              <a:rPr lang="pt-BR" sz="2400" dirty="0"/>
              <a:t>qual ocorre redução da reserva homeostática, ou capacidade intrínseca, associada ao aumento da vulnerabilidade do indivíduo às agressões do meio interno e/ou externo, e, consequentemente, maior risco de adoecimento e outros desfechos adversos, como o desenvolvimento de incapacidades funcionais, institucionalização, hospitalização e óbito. </a:t>
            </a:r>
          </a:p>
        </p:txBody>
      </p:sp>
      <p:sp>
        <p:nvSpPr>
          <p:cNvPr id="6" name="Retângulo 5"/>
          <p:cNvSpPr/>
          <p:nvPr/>
        </p:nvSpPr>
        <p:spPr>
          <a:xfrm>
            <a:off x="6096000" y="5925278"/>
            <a:ext cx="5856651" cy="76808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467" dirty="0"/>
              <a:t>Fonte: (OFÍCIO CONJUNTO CONASS CONASEMS n º 017, 2021)</a:t>
            </a:r>
          </a:p>
        </p:txBody>
      </p:sp>
    </p:spTree>
    <p:extLst>
      <p:ext uri="{BB962C8B-B14F-4D97-AF65-F5344CB8AC3E}">
        <p14:creationId xmlns:p14="http://schemas.microsoft.com/office/powerpoint/2010/main" val="2692961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097281" y="1901944"/>
            <a:ext cx="9214448" cy="2208245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pt-BR" sz="2400" dirty="0"/>
              <a:t>Considerar a velhice como um sintoma  favorecerá  o preconceito e a discriminação por idade, em contradição aos documentos elaborados e divulgados pela própria OMS, como a Campanha Global de Combate ao </a:t>
            </a:r>
            <a:r>
              <a:rPr lang="pt-BR" sz="2400" dirty="0" err="1"/>
              <a:t>Idadismo</a:t>
            </a:r>
            <a:r>
              <a:rPr lang="pt-BR" sz="2400" dirty="0"/>
              <a:t> e a proposição da Década do Envelhecimento Saudável (2021 -2030).</a:t>
            </a:r>
          </a:p>
        </p:txBody>
      </p:sp>
      <p:sp>
        <p:nvSpPr>
          <p:cNvPr id="4" name="Retângulo 3"/>
          <p:cNvSpPr/>
          <p:nvPr/>
        </p:nvSpPr>
        <p:spPr>
          <a:xfrm>
            <a:off x="886486" y="212644"/>
            <a:ext cx="5952661" cy="576064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667" b="1" dirty="0"/>
              <a:t>IMPORTÂNCIA E INOVAÇÃO DA CID-11</a:t>
            </a:r>
          </a:p>
        </p:txBody>
      </p:sp>
    </p:spTree>
    <p:extLst>
      <p:ext uri="{BB962C8B-B14F-4D97-AF65-F5344CB8AC3E}">
        <p14:creationId xmlns:p14="http://schemas.microsoft.com/office/powerpoint/2010/main" val="2103774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99723" y="1690689"/>
            <a:ext cx="8185251" cy="4321252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133" dirty="0"/>
              <a:t>Combater a discriminação etária exigirá a criação, e a incorporação no pensamento de todas as gerações, de uma nova compreensão de envelhecimento.</a:t>
            </a:r>
          </a:p>
          <a:p>
            <a:pPr marL="0" indent="0">
              <a:buNone/>
            </a:pPr>
            <a:r>
              <a:rPr lang="pt-BR" sz="2133" dirty="0"/>
              <a:t>As principais ações incluem: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pt-BR" sz="2133" dirty="0"/>
              <a:t> Realizar campanhas de comunicação para aumentar o conhecimento e a compreensão de envelhecimento entre os meios de comunicação, o público em geral, os tomadores de decisões políticas, os funcionários e os prestadores de serviços;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pt-BR" sz="2133" dirty="0"/>
              <a:t> Promulgar legislações contra discriminação baseada na idade;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pt-BR" sz="2133" dirty="0"/>
              <a:t>Garantir que uma visão equilibrada do envelhecimento seja apresentada nos meios de comunicação.</a:t>
            </a:r>
          </a:p>
        </p:txBody>
      </p:sp>
      <p:sp>
        <p:nvSpPr>
          <p:cNvPr id="4" name="Retângulo 3"/>
          <p:cNvSpPr/>
          <p:nvPr/>
        </p:nvSpPr>
        <p:spPr>
          <a:xfrm>
            <a:off x="10482053" y="6011940"/>
            <a:ext cx="1302921" cy="379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pt-BR" sz="1867" dirty="0"/>
              <a:t>(OMS, 2015)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350" y="1604798"/>
            <a:ext cx="3292692" cy="2397047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335360" y="452669"/>
            <a:ext cx="8256917" cy="576064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667" b="1" dirty="0">
                <a:solidFill>
                  <a:schemeClr val="bg1"/>
                </a:solidFill>
              </a:rPr>
              <a:t>COMBATENDO A DISCRIMINAÇÃO ETÁRIA</a:t>
            </a:r>
          </a:p>
        </p:txBody>
      </p:sp>
    </p:spTree>
    <p:extLst>
      <p:ext uri="{BB962C8B-B14F-4D97-AF65-F5344CB8AC3E}">
        <p14:creationId xmlns:p14="http://schemas.microsoft.com/office/powerpoint/2010/main" val="4173851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5212081" y="316325"/>
            <a:ext cx="6552590" cy="199461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pt-BR" sz="2400" dirty="0"/>
          </a:p>
          <a:p>
            <a:pPr algn="just"/>
            <a:endParaRPr lang="pt-BR" sz="2133" dirty="0"/>
          </a:p>
          <a:p>
            <a:pPr algn="just"/>
            <a:r>
              <a:rPr lang="pt-BR" sz="2000" dirty="0"/>
              <a:t>O </a:t>
            </a:r>
            <a:r>
              <a:rPr lang="pt-BR" sz="2000" b="1" dirty="0">
                <a:solidFill>
                  <a:srgbClr val="0070C0"/>
                </a:solidFill>
              </a:rPr>
              <a:t>envelhecimento saudável </a:t>
            </a:r>
            <a:r>
              <a:rPr lang="pt-BR" sz="2000" dirty="0"/>
              <a:t>é definido como “o processo de desenvolvimento e manutenção da capacidade funcional que permite o bem-estar em idade avançada”.</a:t>
            </a:r>
          </a:p>
          <a:p>
            <a:pPr algn="just"/>
            <a:endParaRPr lang="pt-BR" sz="2133" dirty="0"/>
          </a:p>
          <a:p>
            <a:pPr algn="r"/>
            <a:endParaRPr lang="pt-BR" sz="1867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350" y="164637"/>
            <a:ext cx="4800533" cy="6259051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10039322" y="6006908"/>
            <a:ext cx="1553630" cy="379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pt-BR" sz="1867" dirty="0"/>
              <a:t>(OMS, 2015)</a:t>
            </a:r>
          </a:p>
        </p:txBody>
      </p:sp>
      <p:sp>
        <p:nvSpPr>
          <p:cNvPr id="6" name="Retângulo 5"/>
          <p:cNvSpPr/>
          <p:nvPr/>
        </p:nvSpPr>
        <p:spPr>
          <a:xfrm>
            <a:off x="5522383" y="2585258"/>
            <a:ext cx="5931985" cy="302378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pt-BR" sz="2400" dirty="0"/>
          </a:p>
          <a:p>
            <a:pPr algn="just"/>
            <a:r>
              <a:rPr lang="pt-BR" sz="2000" dirty="0"/>
              <a:t>A </a:t>
            </a:r>
            <a:r>
              <a:rPr lang="pt-BR" sz="2000" b="1" dirty="0"/>
              <a:t>capacidade funcional</a:t>
            </a:r>
            <a:r>
              <a:rPr lang="pt-BR" sz="2000" dirty="0"/>
              <a:t>, por sua vez, é definida como a interação entre os recursos físicos e mentais do próprio indivíduo (a capacidade intrínseca da pessoa) e os ambientes (físicos e sociais) em que este indivíduo está inserido, para a realização de atividades consideradas importantes para si e para sua sobrevivência</a:t>
            </a:r>
            <a:r>
              <a:rPr lang="pt-BR" sz="2000" dirty="0" smtClean="0"/>
              <a:t>.</a:t>
            </a:r>
          </a:p>
          <a:p>
            <a:pPr algn="just"/>
            <a:endParaRPr lang="pt-BR" sz="2000" dirty="0" smtClean="0"/>
          </a:p>
          <a:p>
            <a:pPr algn="just"/>
            <a:r>
              <a:rPr lang="pt-BR" sz="2000" dirty="0" smtClean="0"/>
              <a:t>O </a:t>
            </a:r>
            <a:r>
              <a:rPr lang="pt-BR" sz="2000" b="1" dirty="0">
                <a:solidFill>
                  <a:srgbClr val="284890"/>
                </a:solidFill>
              </a:rPr>
              <a:t>bem-estar</a:t>
            </a:r>
            <a:r>
              <a:rPr lang="pt-BR" sz="2000" b="1" dirty="0"/>
              <a:t> </a:t>
            </a:r>
            <a:r>
              <a:rPr lang="pt-BR" sz="2000" dirty="0"/>
              <a:t>é um conceito amplo que envolve os sentimentos de felicidade, satisfação e realização.</a:t>
            </a:r>
          </a:p>
          <a:p>
            <a:pPr algn="just"/>
            <a:endParaRPr lang="pt-BR" sz="2000" dirty="0"/>
          </a:p>
          <a:p>
            <a:pPr algn="r"/>
            <a:endParaRPr lang="pt-BR" sz="1867" dirty="0"/>
          </a:p>
        </p:txBody>
      </p:sp>
    </p:spTree>
    <p:extLst>
      <p:ext uri="{BB962C8B-B14F-4D97-AF65-F5344CB8AC3E}">
        <p14:creationId xmlns:p14="http://schemas.microsoft.com/office/powerpoint/2010/main" val="2301468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564D5B7D-5077-4306-AA99-7710AA7EDD4D}"/>
              </a:ext>
            </a:extLst>
          </p:cNvPr>
          <p:cNvSpPr/>
          <p:nvPr/>
        </p:nvSpPr>
        <p:spPr>
          <a:xfrm>
            <a:off x="1847850" y="179389"/>
            <a:ext cx="8370094" cy="681037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4F1DF706-3C37-41AF-8358-5FA6A62825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7850" y="149225"/>
            <a:ext cx="8370094" cy="536731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pt-BR" sz="36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Normativas e Documentos Técnicos</a:t>
            </a:r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A30DECDA-97A8-4518-AB26-9860F3780ABD}"/>
              </a:ext>
            </a:extLst>
          </p:cNvPr>
          <p:cNvSpPr/>
          <p:nvPr/>
        </p:nvSpPr>
        <p:spPr>
          <a:xfrm>
            <a:off x="2280047" y="1989138"/>
            <a:ext cx="914400" cy="12192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E6223795-79B5-4DBA-A759-C871E6E6057C}"/>
              </a:ext>
            </a:extLst>
          </p:cNvPr>
          <p:cNvSpPr/>
          <p:nvPr/>
        </p:nvSpPr>
        <p:spPr>
          <a:xfrm>
            <a:off x="2280047" y="1797050"/>
            <a:ext cx="914400" cy="12192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952D8EF8-2D7C-4D6B-8098-BB81414E2449}"/>
              </a:ext>
            </a:extLst>
          </p:cNvPr>
          <p:cNvSpPr/>
          <p:nvPr/>
        </p:nvSpPr>
        <p:spPr>
          <a:xfrm>
            <a:off x="2424113" y="1989138"/>
            <a:ext cx="914400" cy="12192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30DC67B3-1BF5-40CD-B4DA-093797D7993D}"/>
              </a:ext>
            </a:extLst>
          </p:cNvPr>
          <p:cNvSpPr/>
          <p:nvPr/>
        </p:nvSpPr>
        <p:spPr>
          <a:xfrm>
            <a:off x="2711054" y="2373313"/>
            <a:ext cx="914400" cy="12192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995B2053-028A-4F06-A32C-94F05D568059}"/>
              </a:ext>
            </a:extLst>
          </p:cNvPr>
          <p:cNvSpPr/>
          <p:nvPr/>
        </p:nvSpPr>
        <p:spPr>
          <a:xfrm>
            <a:off x="3215879" y="2852738"/>
            <a:ext cx="914400" cy="12192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6" name="Elipse 3">
            <a:extLst>
              <a:ext uri="{FF2B5EF4-FFF2-40B4-BE49-F238E27FC236}">
                <a16:creationId xmlns:a16="http://schemas.microsoft.com/office/drawing/2014/main" id="{652F3A6E-2D61-4494-81B1-41D0BF4B74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1267" y="2764544"/>
            <a:ext cx="2763787" cy="1907225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12700" algn="ctr">
            <a:solidFill>
              <a:srgbClr val="41719C"/>
            </a:solidFill>
            <a:miter lim="800000"/>
            <a:headEnd/>
            <a:tailEnd/>
          </a:ln>
        </p:spPr>
        <p:txBody>
          <a:bodyPr lIns="121920" tIns="60960" rIns="121920" bIns="60960" anchor="ctr"/>
          <a:lstStyle/>
          <a:p>
            <a:pPr algn="ctr" defTabSz="1219170">
              <a:spcAft>
                <a:spcPts val="1067"/>
              </a:spcAft>
              <a:defRPr/>
            </a:pPr>
            <a:r>
              <a:rPr lang="pt-BR" altLang="pt-BR" sz="1400" b="1" dirty="0">
                <a:solidFill>
                  <a:srgbClr val="203B74"/>
                </a:solidFill>
                <a:latin typeface="Calibri" panose="020F0502020204030204" pitchFamily="34" charset="0"/>
              </a:rPr>
              <a:t>POLÍTICA NACIONAL DE SAÚDE DA PESSOA IDOSA</a:t>
            </a:r>
          </a:p>
          <a:p>
            <a:pPr algn="ctr">
              <a:defRPr/>
            </a:pPr>
            <a:r>
              <a:rPr lang="pt-BR" altLang="pt-BR" sz="1400" b="1" dirty="0">
                <a:solidFill>
                  <a:srgbClr val="203B74"/>
                </a:solidFill>
                <a:latin typeface="Calibri" panose="020F0502020204030204" pitchFamily="34" charset="0"/>
              </a:rPr>
              <a:t>Portaria de Consolidação </a:t>
            </a:r>
            <a:r>
              <a:rPr lang="pt-BR" sz="1400" b="1" dirty="0">
                <a:solidFill>
                  <a:srgbClr val="203B74"/>
                </a:solidFill>
              </a:rPr>
              <a:t>GM/MS N° 2/2017</a:t>
            </a:r>
            <a:r>
              <a:rPr lang="pt-BR" sz="1400" dirty="0">
                <a:solidFill>
                  <a:srgbClr val="203B74"/>
                </a:solidFill>
              </a:rPr>
              <a:t>; </a:t>
            </a:r>
            <a:r>
              <a:rPr lang="pt-BR" sz="1400" b="1" dirty="0">
                <a:solidFill>
                  <a:srgbClr val="203B74"/>
                </a:solidFill>
              </a:rPr>
              <a:t>Anexo XI</a:t>
            </a:r>
            <a:r>
              <a:rPr lang="pt-BR" altLang="pt-BR" sz="1400" b="1" dirty="0">
                <a:solidFill>
                  <a:srgbClr val="203B74"/>
                </a:solidFill>
                <a:latin typeface="Calibri" panose="020F0502020204030204" pitchFamily="34" charset="0"/>
              </a:rPr>
              <a:t> </a:t>
            </a:r>
            <a:endParaRPr lang="pt-BR" altLang="pt-BR" sz="1400" dirty="0">
              <a:solidFill>
                <a:srgbClr val="203B74"/>
              </a:solidFill>
              <a:latin typeface="Arial" panose="020B0604020202020204" pitchFamily="34" charset="0"/>
            </a:endParaRPr>
          </a:p>
        </p:txBody>
      </p:sp>
      <p:sp>
        <p:nvSpPr>
          <p:cNvPr id="17" name="Elipse 3">
            <a:extLst>
              <a:ext uri="{FF2B5EF4-FFF2-40B4-BE49-F238E27FC236}">
                <a16:creationId xmlns:a16="http://schemas.microsoft.com/office/drawing/2014/main" id="{5738C5C9-7A91-4240-B59E-238FA876BD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9871" y="3132539"/>
            <a:ext cx="1559719" cy="1252538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12700" algn="ctr">
            <a:solidFill>
              <a:srgbClr val="41719C"/>
            </a:solidFill>
            <a:miter lim="800000"/>
            <a:headEnd/>
            <a:tailEnd/>
          </a:ln>
        </p:spPr>
        <p:txBody>
          <a:bodyPr lIns="121920" tIns="60960" rIns="121920" bIns="60960" anchor="ctr"/>
          <a:lstStyle/>
          <a:p>
            <a:pPr algn="ctr" defTabSz="1219170">
              <a:spcAft>
                <a:spcPts val="1067"/>
              </a:spcAft>
              <a:defRPr/>
            </a:pPr>
            <a:r>
              <a:rPr lang="pt-BR" sz="1400" dirty="0">
                <a:solidFill>
                  <a:schemeClr val="bg1"/>
                </a:solidFill>
              </a:rPr>
              <a:t>Decreto nº 9.328/2018</a:t>
            </a:r>
          </a:p>
          <a:p>
            <a:pPr algn="ctr" defTabSz="1219170">
              <a:spcAft>
                <a:spcPts val="1067"/>
              </a:spcAft>
              <a:defRPr/>
            </a:pPr>
            <a:r>
              <a:rPr lang="pt-BR" altLang="pt-BR" sz="1400" b="1" dirty="0">
                <a:solidFill>
                  <a:schemeClr val="bg1"/>
                </a:solidFill>
                <a:latin typeface="+mj-lt"/>
              </a:rPr>
              <a:t>EBAP</a:t>
            </a:r>
            <a:r>
              <a:rPr lang="pt-BR" altLang="pt-BR" sz="1467" b="1" dirty="0">
                <a:solidFill>
                  <a:schemeClr val="bg1"/>
                </a:solidFill>
                <a:latin typeface="+mj-lt"/>
              </a:rPr>
              <a:t>I</a:t>
            </a:r>
          </a:p>
        </p:txBody>
      </p:sp>
      <p:sp>
        <p:nvSpPr>
          <p:cNvPr id="18" name="Elipse 3">
            <a:extLst>
              <a:ext uri="{FF2B5EF4-FFF2-40B4-BE49-F238E27FC236}">
                <a16:creationId xmlns:a16="http://schemas.microsoft.com/office/drawing/2014/main" id="{DBDED05E-BD79-41F5-88CC-DC1EAB28C2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70238" y="901456"/>
            <a:ext cx="1646635" cy="196215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12700" algn="ctr">
            <a:solidFill>
              <a:srgbClr val="41719C"/>
            </a:solidFill>
            <a:miter lim="800000"/>
            <a:headEnd/>
            <a:tailEnd/>
          </a:ln>
        </p:spPr>
        <p:txBody>
          <a:bodyPr lIns="121920" tIns="60960" rIns="121920" bIns="60960" anchor="ctr"/>
          <a:lstStyle/>
          <a:p>
            <a:pPr algn="ctr" defTabSz="1219170">
              <a:spcAft>
                <a:spcPts val="1067"/>
              </a:spcAft>
              <a:defRPr/>
            </a:pPr>
            <a:r>
              <a:rPr lang="pt-BR" altLang="pt-BR" sz="1467" b="1" dirty="0">
                <a:solidFill>
                  <a:schemeClr val="bg1"/>
                </a:solidFill>
                <a:latin typeface="Calibri" panose="020F0502020204030204" pitchFamily="34" charset="0"/>
              </a:rPr>
              <a:t>POLÍTICA NACIONAL DO IDOSO</a:t>
            </a:r>
          </a:p>
          <a:p>
            <a:pPr algn="ctr" defTabSz="1219170">
              <a:spcAft>
                <a:spcPts val="1067"/>
              </a:spcAft>
              <a:defRPr/>
            </a:pPr>
            <a:r>
              <a:rPr lang="pt-BR" altLang="pt-BR" sz="1467" b="1" dirty="0">
                <a:solidFill>
                  <a:schemeClr val="bg1"/>
                </a:solidFill>
                <a:latin typeface="Calibri" panose="020F0502020204030204" pitchFamily="34" charset="0"/>
              </a:rPr>
              <a:t>Lei Federal nº 8.842/1994</a:t>
            </a:r>
            <a:endParaRPr lang="pt-BR" altLang="pt-BR" sz="24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9" name="Elipse 3">
            <a:extLst>
              <a:ext uri="{FF2B5EF4-FFF2-40B4-BE49-F238E27FC236}">
                <a16:creationId xmlns:a16="http://schemas.microsoft.com/office/drawing/2014/main" id="{04488909-65DD-4C51-B9F1-A143511DA4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41226" y="2540794"/>
            <a:ext cx="2476717" cy="2103438"/>
          </a:xfrm>
          <a:prstGeom prst="ellipse">
            <a:avLst/>
          </a:prstGeom>
          <a:solidFill>
            <a:srgbClr val="5B9BD5"/>
          </a:solidFill>
          <a:ln w="12700" algn="ctr">
            <a:solidFill>
              <a:srgbClr val="41719C"/>
            </a:solidFill>
            <a:miter lim="800000"/>
            <a:headEnd/>
            <a:tailEnd/>
          </a:ln>
        </p:spPr>
        <p:txBody>
          <a:bodyPr lIns="121920" tIns="60960" rIns="121920" bIns="60960" anchor="ctr"/>
          <a:lstStyle/>
          <a:p>
            <a:pPr algn="ctr" defTabSz="1219170">
              <a:spcAft>
                <a:spcPts val="1067"/>
              </a:spcAft>
              <a:defRPr/>
            </a:pPr>
            <a:r>
              <a:rPr lang="pt-BR" altLang="pt-BR" sz="1467" b="1" dirty="0">
                <a:solidFill>
                  <a:schemeClr val="bg1"/>
                </a:solidFill>
                <a:latin typeface="+mj-lt"/>
              </a:rPr>
              <a:t>Convenção Interamericana dos Direitos Humanos das Pessoas Idosas – OEA 2015</a:t>
            </a:r>
          </a:p>
        </p:txBody>
      </p:sp>
      <p:sp>
        <p:nvSpPr>
          <p:cNvPr id="21" name="Elipse 3">
            <a:extLst>
              <a:ext uri="{FF2B5EF4-FFF2-40B4-BE49-F238E27FC236}">
                <a16:creationId xmlns:a16="http://schemas.microsoft.com/office/drawing/2014/main" id="{50F838A2-F403-4EBE-BFB7-8EF6A6D608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94602" y="860425"/>
            <a:ext cx="1863618" cy="1947864"/>
          </a:xfrm>
          <a:prstGeom prst="ellipse">
            <a:avLst/>
          </a:prstGeom>
          <a:solidFill>
            <a:srgbClr val="5B9BD5"/>
          </a:solidFill>
          <a:ln w="12700" algn="ctr">
            <a:solidFill>
              <a:srgbClr val="41719C"/>
            </a:solidFill>
            <a:miter lim="800000"/>
            <a:headEnd/>
            <a:tailEnd/>
          </a:ln>
        </p:spPr>
        <p:txBody>
          <a:bodyPr lIns="121920" tIns="60960" rIns="121920" bIns="60960" anchor="ctr"/>
          <a:lstStyle/>
          <a:p>
            <a:pPr algn="ctr" defTabSz="1219170">
              <a:spcAft>
                <a:spcPts val="1067"/>
              </a:spcAft>
              <a:defRPr/>
            </a:pPr>
            <a:r>
              <a:rPr lang="pt-BR" altLang="pt-BR" sz="1467" b="1" dirty="0">
                <a:solidFill>
                  <a:schemeClr val="bg1"/>
                </a:solidFill>
                <a:latin typeface="+mj-lt"/>
              </a:rPr>
              <a:t>Agenda ONU 2030 Desenvolvimento Sustentável</a:t>
            </a:r>
          </a:p>
          <a:p>
            <a:pPr algn="ctr" defTabSz="1219170">
              <a:spcAft>
                <a:spcPts val="1067"/>
              </a:spcAft>
              <a:defRPr/>
            </a:pPr>
            <a:r>
              <a:rPr lang="pt-BR" altLang="pt-BR" sz="1467" b="1" dirty="0">
                <a:solidFill>
                  <a:schemeClr val="bg1"/>
                </a:solidFill>
                <a:latin typeface="+mj-lt"/>
              </a:rPr>
              <a:t>(objetivo 3)</a:t>
            </a:r>
          </a:p>
        </p:txBody>
      </p:sp>
      <p:sp>
        <p:nvSpPr>
          <p:cNvPr id="22" name="Elipse 3">
            <a:extLst>
              <a:ext uri="{FF2B5EF4-FFF2-40B4-BE49-F238E27FC236}">
                <a16:creationId xmlns:a16="http://schemas.microsoft.com/office/drawing/2014/main" id="{1E39433D-674B-47A0-BE96-11E1829C35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48364" y="679451"/>
            <a:ext cx="2452035" cy="1919287"/>
          </a:xfrm>
          <a:prstGeom prst="ellipse">
            <a:avLst/>
          </a:prstGeom>
          <a:solidFill>
            <a:srgbClr val="5B9BD5"/>
          </a:solidFill>
          <a:ln w="12700" algn="ctr">
            <a:solidFill>
              <a:srgbClr val="41719C"/>
            </a:solidFill>
            <a:miter lim="800000"/>
            <a:headEnd/>
            <a:tailEnd/>
          </a:ln>
        </p:spPr>
        <p:txBody>
          <a:bodyPr lIns="121920" tIns="60960" rIns="121920" bIns="60960" anchor="ctr"/>
          <a:lstStyle/>
          <a:p>
            <a:pPr algn="ctr">
              <a:defRPr/>
            </a:pPr>
            <a:r>
              <a:rPr lang="pt-BR" sz="1400" b="1" dirty="0">
                <a:solidFill>
                  <a:schemeClr val="bg1"/>
                </a:solidFill>
              </a:rPr>
              <a:t>Estratégia Global e Plano de Ação sobre Envelhecimento</a:t>
            </a:r>
          </a:p>
          <a:p>
            <a:pPr algn="ctr">
              <a:defRPr/>
            </a:pPr>
            <a:r>
              <a:rPr lang="pt-BR" sz="1400" b="1" dirty="0">
                <a:solidFill>
                  <a:schemeClr val="bg1"/>
                </a:solidFill>
              </a:rPr>
              <a:t>e Saúde para o período de 2016 a 2020 (OMS)</a:t>
            </a:r>
            <a:endParaRPr lang="pt-BR" altLang="pt-BR" sz="1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0" name="Elipse 3">
            <a:extLst>
              <a:ext uri="{FF2B5EF4-FFF2-40B4-BE49-F238E27FC236}">
                <a16:creationId xmlns:a16="http://schemas.microsoft.com/office/drawing/2014/main" id="{3475B8F6-CDE7-45E4-B992-2B22573948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3876" y="4967289"/>
            <a:ext cx="2020718" cy="1554162"/>
          </a:xfrm>
          <a:prstGeom prst="ellipse">
            <a:avLst/>
          </a:prstGeom>
          <a:solidFill>
            <a:srgbClr val="5B9BD5"/>
          </a:solidFill>
          <a:ln w="12700" algn="ctr">
            <a:solidFill>
              <a:srgbClr val="41719C"/>
            </a:solidFill>
            <a:miter lim="800000"/>
            <a:headEnd/>
            <a:tailEnd/>
          </a:ln>
        </p:spPr>
        <p:txBody>
          <a:bodyPr lIns="121920" tIns="60960" rIns="121920" bIns="60960" anchor="ctr"/>
          <a:lstStyle/>
          <a:p>
            <a:pPr algn="ctr" defTabSz="1219170">
              <a:spcAft>
                <a:spcPts val="1067"/>
              </a:spcAft>
              <a:defRPr/>
            </a:pPr>
            <a:r>
              <a:rPr lang="pt-BR" altLang="pt-BR" sz="1400" b="1" dirty="0">
                <a:solidFill>
                  <a:schemeClr val="bg1"/>
                </a:solidFill>
                <a:latin typeface="+mj-lt"/>
              </a:rPr>
              <a:t>Relatório  Mundial de Envelhecimento e Saúde</a:t>
            </a:r>
          </a:p>
          <a:p>
            <a:pPr algn="ctr" defTabSz="1219170">
              <a:spcAft>
                <a:spcPts val="1067"/>
              </a:spcAft>
              <a:defRPr/>
            </a:pPr>
            <a:r>
              <a:rPr lang="pt-BR" altLang="pt-BR" sz="1400" b="1" dirty="0">
                <a:solidFill>
                  <a:schemeClr val="bg1"/>
                </a:solidFill>
                <a:latin typeface="+mj-lt"/>
              </a:rPr>
              <a:t>(OMS 2015)</a:t>
            </a:r>
          </a:p>
        </p:txBody>
      </p:sp>
      <p:sp>
        <p:nvSpPr>
          <p:cNvPr id="23" name="Elipse 3">
            <a:extLst>
              <a:ext uri="{FF2B5EF4-FFF2-40B4-BE49-F238E27FC236}">
                <a16:creationId xmlns:a16="http://schemas.microsoft.com/office/drawing/2014/main" id="{52BB3401-70F6-4346-8205-D29D2E0D40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93951" y="2743360"/>
            <a:ext cx="1527172" cy="1521069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12700" algn="ctr">
            <a:solidFill>
              <a:srgbClr val="41719C"/>
            </a:solidFill>
            <a:miter lim="800000"/>
            <a:headEnd/>
            <a:tailEnd/>
          </a:ln>
        </p:spPr>
        <p:txBody>
          <a:bodyPr lIns="121920" tIns="60960" rIns="121920" bIns="60960" anchor="ctr"/>
          <a:lstStyle/>
          <a:p>
            <a:pPr algn="ctr" defTabSz="1219170">
              <a:spcAft>
                <a:spcPts val="1067"/>
              </a:spcAft>
              <a:defRPr/>
            </a:pPr>
            <a:r>
              <a:rPr lang="pt-BR" sz="1067" b="1" dirty="0"/>
              <a:t>Portaria GM/MS nº 399/2006, Diretrizes do Pacto pela Saúde </a:t>
            </a:r>
            <a:endParaRPr lang="pt-BR" altLang="pt-BR" sz="1067" b="1" dirty="0">
              <a:latin typeface="+mj-lt"/>
            </a:endParaRPr>
          </a:p>
        </p:txBody>
      </p:sp>
      <p:sp>
        <p:nvSpPr>
          <p:cNvPr id="24" name="Elipse 3">
            <a:extLst>
              <a:ext uri="{FF2B5EF4-FFF2-40B4-BE49-F238E27FC236}">
                <a16:creationId xmlns:a16="http://schemas.microsoft.com/office/drawing/2014/main" id="{D7471B3C-B767-49EB-B616-03546FB16A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29739" y="4600577"/>
            <a:ext cx="2469357" cy="1920875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12700" algn="ctr">
            <a:solidFill>
              <a:srgbClr val="41719C"/>
            </a:solidFill>
            <a:miter lim="800000"/>
            <a:headEnd/>
            <a:tailEnd/>
          </a:ln>
        </p:spPr>
        <p:txBody>
          <a:bodyPr lIns="121920" tIns="60960" rIns="121920" bIns="60960" anchor="ctr"/>
          <a:lstStyle/>
          <a:p>
            <a:pPr algn="ctr" defTabSz="1219170">
              <a:spcAft>
                <a:spcPts val="1067"/>
              </a:spcAft>
              <a:defRPr/>
            </a:pPr>
            <a:r>
              <a:rPr lang="pt-BR" altLang="pt-BR" sz="1400" b="1" dirty="0">
                <a:solidFill>
                  <a:srgbClr val="203B74"/>
                </a:solidFill>
                <a:latin typeface="Calibri" panose="020F0502020204030204" pitchFamily="34" charset="0"/>
              </a:rPr>
              <a:t>Orientações técnicas para implementação de linha de cuidado para atenção integral à Saúde da pessoa idosa - 2018</a:t>
            </a:r>
          </a:p>
        </p:txBody>
      </p:sp>
      <p:sp>
        <p:nvSpPr>
          <p:cNvPr id="25" name="Elipse 3">
            <a:extLst>
              <a:ext uri="{FF2B5EF4-FFF2-40B4-BE49-F238E27FC236}">
                <a16:creationId xmlns:a16="http://schemas.microsoft.com/office/drawing/2014/main" id="{E6DB8DAE-12BD-42C1-A57D-8179C9861C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1000" y="4886877"/>
            <a:ext cx="2060973" cy="1684337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12700" algn="ctr">
            <a:solidFill>
              <a:srgbClr val="41719C"/>
            </a:solidFill>
            <a:miter lim="800000"/>
            <a:headEnd/>
            <a:tailEnd/>
          </a:ln>
        </p:spPr>
        <p:txBody>
          <a:bodyPr lIns="121920" tIns="60960" rIns="121920" bIns="60960" anchor="ctr"/>
          <a:lstStyle/>
          <a:p>
            <a:pPr algn="ctr" defTabSz="1219170">
              <a:spcAft>
                <a:spcPts val="1067"/>
              </a:spcAft>
              <a:defRPr/>
            </a:pPr>
            <a:r>
              <a:rPr lang="pt-BR" altLang="pt-BR" sz="1300" b="1" dirty="0">
                <a:solidFill>
                  <a:srgbClr val="203B74"/>
                </a:solidFill>
                <a:latin typeface="Calibri" panose="020F0502020204030204" pitchFamily="34" charset="0"/>
              </a:rPr>
              <a:t>Diretrizes para o cuidado das pessoas idosas no SUS: proposta de modelo de atenção integral - 2014</a:t>
            </a:r>
          </a:p>
        </p:txBody>
      </p:sp>
      <p:sp>
        <p:nvSpPr>
          <p:cNvPr id="26" name="Elipse 3">
            <a:extLst>
              <a:ext uri="{FF2B5EF4-FFF2-40B4-BE49-F238E27FC236}">
                <a16:creationId xmlns:a16="http://schemas.microsoft.com/office/drawing/2014/main" id="{E9DE3E1C-B46C-423F-95D2-5F62D0AB9A78}"/>
              </a:ext>
            </a:extLst>
          </p:cNvPr>
          <p:cNvSpPr>
            <a:spLocks noChangeArrowheads="1"/>
          </p:cNvSpPr>
          <p:nvPr/>
        </p:nvSpPr>
        <p:spPr bwMode="auto">
          <a:xfrm rot="20175836">
            <a:off x="1654087" y="1110444"/>
            <a:ext cx="1640678" cy="1895902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12700" algn="ctr">
            <a:solidFill>
              <a:srgbClr val="41719C"/>
            </a:solidFill>
            <a:miter lim="800000"/>
            <a:headEnd/>
            <a:tailEnd/>
          </a:ln>
        </p:spPr>
        <p:txBody>
          <a:bodyPr lIns="121920" tIns="60960" rIns="121920" bIns="60960" anchor="ctr"/>
          <a:lstStyle/>
          <a:p>
            <a:pPr algn="ctr" defTabSz="1219170">
              <a:spcAft>
                <a:spcPts val="1067"/>
              </a:spcAft>
              <a:defRPr/>
            </a:pPr>
            <a:r>
              <a:rPr lang="pt-BR" altLang="pt-BR" sz="1400" b="1" dirty="0">
                <a:solidFill>
                  <a:schemeClr val="bg1"/>
                </a:solidFill>
                <a:latin typeface="+mj-lt"/>
              </a:rPr>
              <a:t>Estatuto do Idoso</a:t>
            </a:r>
          </a:p>
          <a:p>
            <a:pPr algn="ctr" defTabSz="1219170">
              <a:spcAft>
                <a:spcPts val="1067"/>
              </a:spcAft>
              <a:defRPr/>
            </a:pPr>
            <a:r>
              <a:rPr lang="pt-BR" altLang="pt-BR" sz="1400" b="1" dirty="0">
                <a:solidFill>
                  <a:schemeClr val="bg1"/>
                </a:solidFill>
                <a:latin typeface="+mj-lt"/>
              </a:rPr>
              <a:t>Lei Federal nº 10.741/2003</a:t>
            </a:r>
          </a:p>
        </p:txBody>
      </p:sp>
      <p:sp>
        <p:nvSpPr>
          <p:cNvPr id="27" name="Elipse 3">
            <a:extLst>
              <a:ext uri="{FF2B5EF4-FFF2-40B4-BE49-F238E27FC236}">
                <a16:creationId xmlns:a16="http://schemas.microsoft.com/office/drawing/2014/main" id="{3475B8F6-CDE7-45E4-B992-2B22573948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24593" y="4706938"/>
            <a:ext cx="2290759" cy="1352550"/>
          </a:xfrm>
          <a:prstGeom prst="ellipse">
            <a:avLst/>
          </a:prstGeom>
          <a:solidFill>
            <a:srgbClr val="5B9BD5"/>
          </a:solidFill>
          <a:ln w="12700" algn="ctr">
            <a:solidFill>
              <a:srgbClr val="41719C"/>
            </a:solidFill>
            <a:miter lim="800000"/>
            <a:headEnd/>
            <a:tailEnd/>
          </a:ln>
        </p:spPr>
        <p:txBody>
          <a:bodyPr lIns="121920" tIns="60960" rIns="121920" bIns="60960" anchor="ctr"/>
          <a:lstStyle/>
          <a:p>
            <a:pPr algn="ctr" defTabSz="1219170">
              <a:spcAft>
                <a:spcPts val="1067"/>
              </a:spcAft>
              <a:defRPr/>
            </a:pPr>
            <a:r>
              <a:rPr lang="pt-BR" altLang="pt-BR" sz="1400" b="1" dirty="0">
                <a:solidFill>
                  <a:schemeClr val="bg1"/>
                </a:solidFill>
                <a:latin typeface="+mj-lt"/>
              </a:rPr>
              <a:t>Envelhecimento Ativo: uma Política de Saúde</a:t>
            </a:r>
          </a:p>
          <a:p>
            <a:pPr algn="ctr" defTabSz="1219170">
              <a:spcAft>
                <a:spcPts val="1067"/>
              </a:spcAft>
              <a:defRPr/>
            </a:pPr>
            <a:r>
              <a:rPr lang="pt-BR" altLang="pt-BR" sz="1400" b="1" dirty="0">
                <a:solidFill>
                  <a:schemeClr val="bg1"/>
                </a:solidFill>
                <a:latin typeface="+mj-lt"/>
              </a:rPr>
              <a:t>(2005)</a:t>
            </a:r>
          </a:p>
        </p:txBody>
      </p:sp>
    </p:spTree>
    <p:extLst>
      <p:ext uri="{BB962C8B-B14F-4D97-AF65-F5344CB8AC3E}">
        <p14:creationId xmlns:p14="http://schemas.microsoft.com/office/powerpoint/2010/main" val="1926855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500" y="36105"/>
            <a:ext cx="9039729" cy="6704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858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19125" y="1138673"/>
            <a:ext cx="10898327" cy="1754326"/>
          </a:xfrm>
        </p:spPr>
        <p:txBody>
          <a:bodyPr>
            <a:normAutofit/>
          </a:bodyPr>
          <a:lstStyle/>
          <a:p>
            <a:r>
              <a:rPr lang="pt-BR" sz="3200" dirty="0" smtClean="0"/>
              <a:t>Câmara Técnica Assessora para a Gestão da Família de Classificações </a:t>
            </a:r>
            <a:r>
              <a:rPr lang="pt-BR" sz="3200" dirty="0"/>
              <a:t>I</a:t>
            </a:r>
            <a:r>
              <a:rPr lang="pt-BR" sz="3200" dirty="0" smtClean="0"/>
              <a:t>nternacionais </a:t>
            </a:r>
            <a:br>
              <a:rPr lang="pt-BR" sz="3200" dirty="0" smtClean="0"/>
            </a:br>
            <a:r>
              <a:rPr lang="pt-BR" sz="3200" dirty="0" smtClean="0"/>
              <a:t> CTA BR-FIC</a:t>
            </a:r>
            <a:endParaRPr lang="pt-BR" sz="3200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D3949-D325-4C02-B6F3-CA7E3C2E1BD9}" type="slidenum">
              <a:rPr lang="pt-BR" smtClean="0"/>
              <a:t>2</a:t>
            </a:fld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1537855" y="3192088"/>
            <a:ext cx="83293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 smtClean="0">
                <a:solidFill>
                  <a:schemeClr val="bg1"/>
                </a:solidFill>
              </a:rPr>
              <a:t>Implicações do termo “</a:t>
            </a:r>
            <a:r>
              <a:rPr lang="pt-BR" sz="3200" i="1" dirty="0" err="1" smtClean="0">
                <a:solidFill>
                  <a:schemeClr val="bg1"/>
                </a:solidFill>
              </a:rPr>
              <a:t>Old</a:t>
            </a:r>
            <a:r>
              <a:rPr lang="pt-BR" sz="3200" i="1" dirty="0" smtClean="0">
                <a:solidFill>
                  <a:schemeClr val="bg1"/>
                </a:solidFill>
              </a:rPr>
              <a:t> Age  </a:t>
            </a:r>
            <a:r>
              <a:rPr lang="pt-BR" sz="3200" dirty="0" smtClean="0">
                <a:solidFill>
                  <a:schemeClr val="bg1"/>
                </a:solidFill>
              </a:rPr>
              <a:t>para a população idosa</a:t>
            </a:r>
            <a:endParaRPr lang="pt-BR" sz="3200" dirty="0">
              <a:solidFill>
                <a:schemeClr val="bg1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1778924" y="5002181"/>
            <a:ext cx="757289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chemeClr val="bg1"/>
                </a:solidFill>
              </a:rPr>
              <a:t>Cristina Hoffmann</a:t>
            </a:r>
          </a:p>
          <a:p>
            <a:pPr algn="ctr"/>
            <a:r>
              <a:rPr lang="pt-BR" dirty="0" smtClean="0">
                <a:solidFill>
                  <a:schemeClr val="bg1"/>
                </a:solidFill>
              </a:rPr>
              <a:t>Assessora da Coordenação de Saúde da Pessoa Idosa</a:t>
            </a:r>
          </a:p>
          <a:p>
            <a:pPr algn="ctr"/>
            <a:r>
              <a:rPr lang="pt-BR" dirty="0" smtClean="0">
                <a:solidFill>
                  <a:schemeClr val="bg1"/>
                </a:solidFill>
              </a:rPr>
              <a:t>COSAPI/CGCIVI/DAPES/SAPS/MS</a:t>
            </a:r>
          </a:p>
          <a:p>
            <a:endParaRPr lang="pt-BR" dirty="0" smtClean="0">
              <a:solidFill>
                <a:schemeClr val="bg1"/>
              </a:solidFill>
            </a:endParaRPr>
          </a:p>
          <a:p>
            <a:pPr algn="ctr"/>
            <a:r>
              <a:rPr lang="pt-BR" dirty="0" smtClean="0">
                <a:solidFill>
                  <a:schemeClr val="bg1"/>
                </a:solidFill>
              </a:rPr>
              <a:t>08.09.2021</a:t>
            </a:r>
            <a:endParaRPr lang="pt-B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3825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/>
          <p:nvPr/>
        </p:nvSpPr>
        <p:spPr>
          <a:xfrm>
            <a:off x="0" y="215511"/>
            <a:ext cx="12187889" cy="1134548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b="1" dirty="0" smtClean="0">
                <a:latin typeface="+mj-lt"/>
              </a:rPr>
              <a:t>COORDENAÇÃO SAÚDE DA PESSOA IDOSA </a:t>
            </a:r>
          </a:p>
          <a:p>
            <a:pPr algn="ctr"/>
            <a:r>
              <a:rPr lang="pt-BR" sz="3200" b="1" dirty="0" smtClean="0">
                <a:latin typeface="+mj-lt"/>
              </a:rPr>
              <a:t>(COSAPI/ CGCIVI/DAPES/SAPS/MS) </a:t>
            </a:r>
            <a:endParaRPr lang="pt-BR" sz="3200" b="1" dirty="0">
              <a:latin typeface="+mj-lt"/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D3949-D325-4C02-B6F3-CA7E3C2E1BD9}" type="slidenum">
              <a:rPr lang="pt-BR" smtClean="0"/>
              <a:t>20</a:t>
            </a:fld>
            <a:endParaRPr lang="pt-BR" dirty="0"/>
          </a:p>
        </p:txBody>
      </p:sp>
      <p:sp>
        <p:nvSpPr>
          <p:cNvPr id="7" name="Espaço Reservado para Texto 6"/>
          <p:cNvSpPr>
            <a:spLocks noGrp="1"/>
          </p:cNvSpPr>
          <p:nvPr>
            <p:ph type="body" sz="quarter" idx="16"/>
          </p:nvPr>
        </p:nvSpPr>
        <p:spPr>
          <a:xfrm>
            <a:off x="503268" y="6400968"/>
            <a:ext cx="8075467" cy="469090"/>
          </a:xfrm>
        </p:spPr>
        <p:txBody>
          <a:bodyPr/>
          <a:lstStyle/>
          <a:p>
            <a:r>
              <a:rPr lang="pt-BR" dirty="0">
                <a:solidFill>
                  <a:schemeClr val="bg1"/>
                </a:solidFill>
                <a:latin typeface="+mj-lt"/>
              </a:rPr>
              <a:t>http://portalms.saude.gov.br/saude-de-a-z/saude-da-pessoa-idosa</a:t>
            </a:r>
          </a:p>
          <a:p>
            <a:endParaRPr lang="pt-BR" dirty="0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325" y="516963"/>
            <a:ext cx="524012" cy="531643"/>
          </a:xfrm>
          <a:prstGeom prst="rect">
            <a:avLst/>
          </a:prstGeom>
        </p:spPr>
      </p:pic>
      <p:cxnSp>
        <p:nvCxnSpPr>
          <p:cNvPr id="10" name="Conector reto 9"/>
          <p:cNvCxnSpPr/>
          <p:nvPr/>
        </p:nvCxnSpPr>
        <p:spPr>
          <a:xfrm>
            <a:off x="11469826" y="6424613"/>
            <a:ext cx="0" cy="92868"/>
          </a:xfrm>
          <a:prstGeom prst="line">
            <a:avLst/>
          </a:prstGeom>
          <a:ln cap="rnd">
            <a:solidFill>
              <a:schemeClr val="bg2">
                <a:lumMod val="7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3"/>
          <a:srcRect l="26379" t="10106" r="27953" b="12206"/>
          <a:stretch/>
        </p:blipFill>
        <p:spPr>
          <a:xfrm>
            <a:off x="503268" y="2012826"/>
            <a:ext cx="2972647" cy="3792682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81333" y="2004663"/>
            <a:ext cx="2052861" cy="2886718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89834" y="2004663"/>
            <a:ext cx="2764164" cy="4006688"/>
          </a:xfrm>
          <a:prstGeom prst="rect">
            <a:avLst/>
          </a:prstGeom>
        </p:spPr>
      </p:pic>
      <p:pic>
        <p:nvPicPr>
          <p:cNvPr id="13" name="Imagem 12"/>
          <p:cNvPicPr/>
          <p:nvPr/>
        </p:nvPicPr>
        <p:blipFill rotWithShape="1">
          <a:blip r:embed="rId6"/>
          <a:srcRect l="27513" t="16939" r="42328" b="5578"/>
          <a:stretch/>
        </p:blipFill>
        <p:spPr bwMode="auto">
          <a:xfrm>
            <a:off x="5927707" y="2010475"/>
            <a:ext cx="2068614" cy="287509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CaixaDeTexto 13"/>
          <p:cNvSpPr txBox="1"/>
          <p:nvPr/>
        </p:nvSpPr>
        <p:spPr>
          <a:xfrm>
            <a:off x="320388" y="1438223"/>
            <a:ext cx="117722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/>
              <a:t>Qualificação do cuidado - Oferta </a:t>
            </a:r>
            <a:r>
              <a:rPr lang="pt-BR" sz="2800" dirty="0"/>
              <a:t>de instrumento para avaliação multidimensional:</a:t>
            </a:r>
          </a:p>
        </p:txBody>
      </p:sp>
    </p:spTree>
    <p:extLst>
      <p:ext uri="{BB962C8B-B14F-4D97-AF65-F5344CB8AC3E}">
        <p14:creationId xmlns:p14="http://schemas.microsoft.com/office/powerpoint/2010/main" val="31560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3657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5520" y="558800"/>
            <a:ext cx="8636000" cy="6299200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1483123" y="66358"/>
            <a:ext cx="92207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783">
              <a:defRPr/>
            </a:pPr>
            <a:r>
              <a:rPr lang="pt-BR" sz="2400" b="1" i="1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Estrutura relativa da população do Brasil por sexo e idade – 1940/2050</a:t>
            </a:r>
            <a:endParaRPr lang="pt-BR" sz="2400" i="1" kern="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2359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D3949-D325-4C02-B6F3-CA7E3C2E1BD9}" type="slidenum">
              <a:rPr lang="pt-BR" smtClean="0"/>
              <a:t>4</a:t>
            </a:fld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4"/>
          </p:nvPr>
        </p:nvSpPr>
        <p:spPr>
          <a:xfrm>
            <a:off x="378576" y="470709"/>
            <a:ext cx="10241101" cy="917516"/>
          </a:xfrm>
        </p:spPr>
        <p:txBody>
          <a:bodyPr/>
          <a:lstStyle/>
          <a:p>
            <a:r>
              <a:rPr lang="pt-BR" sz="3200" dirty="0" smtClean="0"/>
              <a:t>	Reflexões iniciais:</a:t>
            </a:r>
            <a:endParaRPr lang="pt-BR" sz="3200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16"/>
          </p:nvPr>
        </p:nvSpPr>
        <p:spPr>
          <a:xfrm>
            <a:off x="1276351" y="1479665"/>
            <a:ext cx="8540980" cy="4937760"/>
          </a:xfrm>
        </p:spPr>
        <p:txBody>
          <a:bodyPr/>
          <a:lstStyle/>
          <a:p>
            <a:r>
              <a:rPr lang="pt-BR" dirty="0" smtClean="0"/>
              <a:t>Velhice entendida como uma etapa do curso de vida</a:t>
            </a:r>
          </a:p>
          <a:p>
            <a:endParaRPr lang="pt-BR" dirty="0" smtClean="0"/>
          </a:p>
          <a:p>
            <a:r>
              <a:rPr lang="pt-BR" dirty="0" smtClean="0"/>
              <a:t>A qualidade de vida das pessoas idosas esta diretamente relacionada com a sua </a:t>
            </a:r>
            <a:r>
              <a:rPr lang="pt-BR" dirty="0" smtClean="0">
                <a:solidFill>
                  <a:schemeClr val="bg1"/>
                </a:solidFill>
              </a:rPr>
              <a:t>autonomia e sua independência</a:t>
            </a:r>
          </a:p>
          <a:p>
            <a:endParaRPr lang="pt-BR" dirty="0" smtClean="0">
              <a:solidFill>
                <a:srgbClr val="FF0000"/>
              </a:solidFill>
            </a:endParaRPr>
          </a:p>
          <a:p>
            <a:r>
              <a:rPr lang="pt-BR" dirty="0" smtClean="0">
                <a:solidFill>
                  <a:schemeClr val="bg1"/>
                </a:solidFill>
              </a:rPr>
              <a:t>Conceitos de envelhecimento ativo, envelhecimento saudável, capacidade funcional ( OMS), norteiam nossas ações</a:t>
            </a:r>
          </a:p>
          <a:p>
            <a:endParaRPr lang="pt-BR" dirty="0" smtClean="0">
              <a:solidFill>
                <a:srgbClr val="FF0000"/>
              </a:solidFill>
            </a:endParaRPr>
          </a:p>
          <a:p>
            <a:r>
              <a:rPr lang="pt-BR" dirty="0" smtClean="0"/>
              <a:t>A idade não é e não pode ser o único critério para se entender o envelhecimento</a:t>
            </a:r>
          </a:p>
          <a:p>
            <a:endParaRPr lang="pt-BR" dirty="0" smtClean="0"/>
          </a:p>
          <a:p>
            <a:r>
              <a:rPr lang="pt-BR" dirty="0" smtClean="0"/>
              <a:t>Modelo de atenção vigente– pautado nas questões agudas  X modelo de atenção pautado no cuidado</a:t>
            </a:r>
          </a:p>
          <a:p>
            <a:endParaRPr lang="pt-BR" dirty="0" smtClean="0"/>
          </a:p>
          <a:p>
            <a:r>
              <a:rPr lang="pt-BR" dirty="0" smtClean="0"/>
              <a:t>Desafios: Compreender as especificidades das pessoas idosas, superar estigma e preconceito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82665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687756" y="1285280"/>
            <a:ext cx="9985109" cy="2721403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pt-BR" sz="2400" dirty="0"/>
              <a:t>Classificação Estatística Internacional de Doenças e Problemas Relacionados com a Saúde </a:t>
            </a:r>
            <a:r>
              <a:rPr lang="pt-BR" sz="2400" dirty="0" smtClean="0"/>
              <a:t>CID - com </a:t>
            </a:r>
            <a:r>
              <a:rPr lang="pt-BR" sz="2400" dirty="0"/>
              <a:t>a finalidade de estabelecer “classificação e codificação das doenças e uma ampla variedade de sinais, sintomas, achados anormais, denúncias, circunstâncias sociais e causas externas de danos e/ou doença”.</a:t>
            </a:r>
          </a:p>
        </p:txBody>
      </p:sp>
      <p:sp>
        <p:nvSpPr>
          <p:cNvPr id="3" name="Retângulo 2"/>
          <p:cNvSpPr/>
          <p:nvPr/>
        </p:nvSpPr>
        <p:spPr>
          <a:xfrm>
            <a:off x="1687756" y="4293097"/>
            <a:ext cx="9985109" cy="1879180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pt-BR" sz="2400" dirty="0"/>
              <a:t>É publicada regularmente pela OMS, sendo utilizada globalmente para </a:t>
            </a:r>
            <a:r>
              <a:rPr lang="pt-BR" sz="2400" dirty="0" smtClean="0"/>
              <a:t>estatísticas e estudos </a:t>
            </a:r>
            <a:r>
              <a:rPr lang="pt-BR" sz="2400" dirty="0"/>
              <a:t>de morbidade e de mortalidade, sistemas de reembolso por seguradoras de saúde e de decisões </a:t>
            </a:r>
            <a:r>
              <a:rPr lang="pt-BR" sz="2400" dirty="0" smtClean="0"/>
              <a:t>para elaboração e aprimoramento de políticas, programas e ações, incluindo </a:t>
            </a:r>
            <a:r>
              <a:rPr lang="pt-BR" sz="2400" dirty="0"/>
              <a:t>a alocação de recursos.</a:t>
            </a:r>
          </a:p>
        </p:txBody>
      </p:sp>
      <p:sp>
        <p:nvSpPr>
          <p:cNvPr id="5" name="Retângulo 4"/>
          <p:cNvSpPr/>
          <p:nvPr/>
        </p:nvSpPr>
        <p:spPr>
          <a:xfrm>
            <a:off x="911424" y="452669"/>
            <a:ext cx="7680853" cy="576064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667" b="1" dirty="0">
                <a:solidFill>
                  <a:schemeClr val="bg1"/>
                </a:solidFill>
              </a:rPr>
              <a:t>CLASSIFICAÇÃO INTERNACIONAL DE DOENÇAS - CID</a:t>
            </a:r>
          </a:p>
        </p:txBody>
      </p:sp>
    </p:spTree>
    <p:extLst>
      <p:ext uri="{BB962C8B-B14F-4D97-AF65-F5344CB8AC3E}">
        <p14:creationId xmlns:p14="http://schemas.microsoft.com/office/powerpoint/2010/main" val="3275111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131C2-8483-4674-8311-B16E58B167C9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1026123" y="1605226"/>
            <a:ext cx="9793088" cy="2784309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pt-BR" sz="2400" dirty="0"/>
              <a:t> </a:t>
            </a:r>
          </a:p>
          <a:p>
            <a:pPr marL="380990" indent="-380990" algn="just">
              <a:buFont typeface="Wingdings" panose="05000000000000000000" pitchFamily="2" charset="2"/>
              <a:buChar char="§"/>
            </a:pPr>
            <a:r>
              <a:rPr lang="pt-BR" sz="2400" dirty="0"/>
              <a:t>Importante para a análise de informações para fins clínicos, de pesquisa para o planejamento de ações e comparações entre países;</a:t>
            </a:r>
          </a:p>
          <a:p>
            <a:pPr algn="just"/>
            <a:endParaRPr lang="pt-BR" sz="2400" dirty="0"/>
          </a:p>
          <a:p>
            <a:pPr marL="380990" indent="-380990" algn="just">
              <a:buFont typeface="Wingdings" panose="05000000000000000000" pitchFamily="2" charset="2"/>
              <a:buChar char="§"/>
            </a:pPr>
            <a:r>
              <a:rPr lang="pt-BR" sz="2400" dirty="0"/>
              <a:t> Inovação da inclusão, nesta versão da   Seção Complementar para Avaliação de Funcionamento ( Seção V) , de instrumentos baseados na CIF.</a:t>
            </a:r>
          </a:p>
        </p:txBody>
      </p:sp>
    </p:spTree>
    <p:extLst>
      <p:ext uri="{BB962C8B-B14F-4D97-AF65-F5344CB8AC3E}">
        <p14:creationId xmlns:p14="http://schemas.microsoft.com/office/powerpoint/2010/main" val="1600486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1754297" y="1972188"/>
            <a:ext cx="8073143" cy="2466808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pt-BR" sz="2400" dirty="0" smtClean="0"/>
              <a:t>Heterogeneidade do envelhecimento</a:t>
            </a:r>
          </a:p>
          <a:p>
            <a:pPr algn="just"/>
            <a:endParaRPr lang="pt-BR" sz="2400" dirty="0"/>
          </a:p>
          <a:p>
            <a:pPr algn="just"/>
            <a:r>
              <a:rPr lang="pt-BR" sz="2400" dirty="0" smtClean="0"/>
              <a:t>Duas </a:t>
            </a:r>
            <a:r>
              <a:rPr lang="pt-BR" sz="2400" dirty="0"/>
              <a:t>pessoas com a mesma doença podem ter níveis diferentes de funcionamento, e duas pessoas com o mesmo nível de funcionamento não têm necessariamente a mesma condição de </a:t>
            </a:r>
            <a:r>
              <a:rPr lang="pt-BR" sz="2400" dirty="0" smtClean="0"/>
              <a:t>saúde.</a:t>
            </a:r>
            <a:endParaRPr lang="pt-BR" sz="2400" dirty="0"/>
          </a:p>
        </p:txBody>
      </p:sp>
      <p:sp>
        <p:nvSpPr>
          <p:cNvPr id="6" name="Retângulo 5"/>
          <p:cNvSpPr/>
          <p:nvPr/>
        </p:nvSpPr>
        <p:spPr>
          <a:xfrm>
            <a:off x="911424" y="452669"/>
            <a:ext cx="8256917" cy="576064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667" b="1" dirty="0">
                <a:solidFill>
                  <a:schemeClr val="bg1"/>
                </a:solidFill>
              </a:rPr>
              <a:t>CLASSIFICAÇÃO INTERNACIONAL DE DOENÇAS – CID -10</a:t>
            </a:r>
          </a:p>
        </p:txBody>
      </p:sp>
    </p:spTree>
    <p:extLst>
      <p:ext uri="{BB962C8B-B14F-4D97-AF65-F5344CB8AC3E}">
        <p14:creationId xmlns:p14="http://schemas.microsoft.com/office/powerpoint/2010/main" val="9573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138109" y="1234467"/>
            <a:ext cx="9985109" cy="172819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pt-BR" sz="2667" dirty="0">
                <a:solidFill>
                  <a:schemeClr val="bg1"/>
                </a:solidFill>
              </a:rPr>
              <a:t>A CID-11 </a:t>
            </a:r>
            <a:r>
              <a:rPr lang="pt-BR" sz="2667" dirty="0" smtClean="0">
                <a:solidFill>
                  <a:schemeClr val="bg1"/>
                </a:solidFill>
              </a:rPr>
              <a:t>traz </a:t>
            </a:r>
            <a:r>
              <a:rPr lang="pt-BR" sz="2667" dirty="0">
                <a:solidFill>
                  <a:schemeClr val="bg1"/>
                </a:solidFill>
              </a:rPr>
              <a:t>a substituição do código R54 (senilidade) pelo código </a:t>
            </a:r>
            <a:r>
              <a:rPr lang="pt-BR" sz="2667" dirty="0" smtClean="0">
                <a:solidFill>
                  <a:schemeClr val="bg1"/>
                </a:solidFill>
              </a:rPr>
              <a:t>MG2A </a:t>
            </a:r>
            <a:r>
              <a:rPr lang="pt-BR" sz="2667" dirty="0">
                <a:solidFill>
                  <a:schemeClr val="bg1"/>
                </a:solidFill>
              </a:rPr>
              <a:t>(“</a:t>
            </a:r>
            <a:r>
              <a:rPr lang="pt-BR" sz="2667" dirty="0" err="1">
                <a:solidFill>
                  <a:schemeClr val="bg1"/>
                </a:solidFill>
              </a:rPr>
              <a:t>old</a:t>
            </a:r>
            <a:r>
              <a:rPr lang="pt-BR" sz="2667" dirty="0">
                <a:solidFill>
                  <a:schemeClr val="bg1"/>
                </a:solidFill>
              </a:rPr>
              <a:t> age” ou velhice) o seu “Capítulo 21 , que fala dos Sintomas , signos e descobertas clínicas anormais não classificadas em outra parte”.</a:t>
            </a:r>
          </a:p>
        </p:txBody>
      </p:sp>
      <p:sp>
        <p:nvSpPr>
          <p:cNvPr id="3" name="Retângulo 2"/>
          <p:cNvSpPr/>
          <p:nvPr/>
        </p:nvSpPr>
        <p:spPr>
          <a:xfrm>
            <a:off x="1138110" y="3259004"/>
            <a:ext cx="10077556" cy="3441054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380990" indent="-380990" algn="just">
              <a:buFont typeface="Wingdings" panose="05000000000000000000" pitchFamily="2" charset="2"/>
              <a:buChar char="§"/>
            </a:pPr>
            <a:endParaRPr lang="pt-BR" sz="2000" dirty="0" smtClean="0"/>
          </a:p>
          <a:p>
            <a:pPr marL="380990" indent="-380990" algn="just">
              <a:buFont typeface="Wingdings" panose="05000000000000000000" pitchFamily="2" charset="2"/>
              <a:buChar char="§"/>
            </a:pPr>
            <a:endParaRPr lang="pt-BR" sz="2000" dirty="0" smtClean="0"/>
          </a:p>
          <a:p>
            <a:pPr marL="380990" indent="-380990" algn="just">
              <a:buFont typeface="Wingdings" panose="05000000000000000000" pitchFamily="2" charset="2"/>
              <a:buChar char="§"/>
            </a:pPr>
            <a:endParaRPr lang="pt-BR" sz="2000" dirty="0"/>
          </a:p>
          <a:p>
            <a:pPr marL="380990" indent="-380990" algn="just">
              <a:buFont typeface="Wingdings" panose="05000000000000000000" pitchFamily="2" charset="2"/>
              <a:buChar char="§"/>
            </a:pPr>
            <a:r>
              <a:rPr lang="pt-BR" sz="2000" dirty="0" smtClean="0"/>
              <a:t>Iniciativa </a:t>
            </a:r>
            <a:r>
              <a:rPr lang="pt-BR" sz="2000" dirty="0"/>
              <a:t>da OMS em destacar o envelhecimento é justificada pela transição demográfica e epidemiológica percebida em todos os países</a:t>
            </a:r>
            <a:r>
              <a:rPr lang="pt-BR" sz="2000" dirty="0" smtClean="0"/>
              <a:t>.</a:t>
            </a:r>
          </a:p>
          <a:p>
            <a:pPr marL="380990" indent="-380990" algn="just">
              <a:buFont typeface="Wingdings" panose="05000000000000000000" pitchFamily="2" charset="2"/>
              <a:buChar char="§"/>
            </a:pPr>
            <a:r>
              <a:rPr lang="pt-BR" sz="2000" dirty="0" smtClean="0"/>
              <a:t>A inserção do Código – Velhice associa à doença, pois pergunta-se:</a:t>
            </a:r>
          </a:p>
          <a:p>
            <a:pPr marL="1752590" lvl="3" indent="-380990" algn="just">
              <a:buFont typeface="Wingdings" panose="05000000000000000000" pitchFamily="2" charset="2"/>
              <a:buChar char="§"/>
            </a:pPr>
            <a:r>
              <a:rPr lang="pt-BR" sz="2000" dirty="0" smtClean="0"/>
              <a:t> é sinal de que?</a:t>
            </a:r>
          </a:p>
          <a:p>
            <a:pPr marL="1752590" lvl="3" indent="-380990" algn="just">
              <a:buFont typeface="Wingdings" panose="05000000000000000000" pitchFamily="2" charset="2"/>
              <a:buChar char="§"/>
            </a:pPr>
            <a:r>
              <a:rPr lang="pt-BR" sz="2000" dirty="0" smtClean="0"/>
              <a:t>É sintoma de que?</a:t>
            </a:r>
          </a:p>
          <a:p>
            <a:pPr marL="1752590" lvl="3" indent="-380990" algn="just">
              <a:buFont typeface="Wingdings" panose="05000000000000000000" pitchFamily="2" charset="2"/>
              <a:buChar char="§"/>
            </a:pPr>
            <a:r>
              <a:rPr lang="pt-BR" sz="2000" dirty="0" smtClean="0"/>
              <a:t>Qual descoberta anormal não identificada?</a:t>
            </a:r>
          </a:p>
          <a:p>
            <a:pPr marL="1752590" lvl="3" indent="-380990" algn="just">
              <a:buFont typeface="Wingdings" panose="05000000000000000000" pitchFamily="2" charset="2"/>
              <a:buChar char="§"/>
            </a:pPr>
            <a:r>
              <a:rPr lang="pt-BR" sz="2000" dirty="0" smtClean="0"/>
              <a:t>Do que estamos falando?</a:t>
            </a:r>
          </a:p>
          <a:p>
            <a:pPr marL="1752590" lvl="3" indent="-380990" algn="just">
              <a:buFont typeface="Wingdings" panose="05000000000000000000" pitchFamily="2" charset="2"/>
              <a:buChar char="§"/>
            </a:pPr>
            <a:endParaRPr lang="pt-BR" sz="2000" dirty="0" smtClean="0"/>
          </a:p>
          <a:p>
            <a:pPr marL="380990" indent="-380990" algn="just">
              <a:buFont typeface="Wingdings" panose="05000000000000000000" pitchFamily="2" charset="2"/>
              <a:buChar char="§"/>
            </a:pPr>
            <a:r>
              <a:rPr lang="pt-BR" sz="2000" dirty="0" smtClean="0"/>
              <a:t>A Associação por parte de profissionais e sociedade em geral do código MG2A à doença é realizada, isto é um FATO</a:t>
            </a:r>
          </a:p>
          <a:p>
            <a:pPr marL="380990" indent="-380990" algn="just">
              <a:buFont typeface="Wingdings" panose="05000000000000000000" pitchFamily="2" charset="2"/>
              <a:buChar char="§"/>
            </a:pPr>
            <a:r>
              <a:rPr lang="pt-BR" sz="2000" dirty="0" smtClean="0"/>
              <a:t>Reflete-se nos diferentes movimentos nacionais e internacionais</a:t>
            </a:r>
          </a:p>
          <a:p>
            <a:pPr marL="380990" indent="-380990" algn="just">
              <a:buFont typeface="Wingdings" panose="05000000000000000000" pitchFamily="2" charset="2"/>
              <a:buChar char="§"/>
            </a:pPr>
            <a:endParaRPr lang="pt-BR" sz="2400" dirty="0"/>
          </a:p>
          <a:p>
            <a:pPr marL="380990" indent="-380990" algn="just">
              <a:buFont typeface="Wingdings" panose="05000000000000000000" pitchFamily="2" charset="2"/>
              <a:buChar char="§"/>
            </a:pPr>
            <a:endParaRPr lang="pt-BR" sz="2400" dirty="0" smtClean="0"/>
          </a:p>
          <a:p>
            <a:pPr marL="380990" indent="-380990" algn="just">
              <a:buFont typeface="Wingdings" panose="05000000000000000000" pitchFamily="2" charset="2"/>
              <a:buChar char="§"/>
            </a:pPr>
            <a:endParaRPr lang="pt-BR" sz="2400" dirty="0"/>
          </a:p>
        </p:txBody>
      </p:sp>
      <p:sp>
        <p:nvSpPr>
          <p:cNvPr id="5" name="Retângulo 4"/>
          <p:cNvSpPr/>
          <p:nvPr/>
        </p:nvSpPr>
        <p:spPr>
          <a:xfrm>
            <a:off x="911424" y="452669"/>
            <a:ext cx="8256917" cy="576064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667" b="1" dirty="0">
                <a:solidFill>
                  <a:schemeClr val="bg1"/>
                </a:solidFill>
              </a:rPr>
              <a:t>CLASSIFICAÇÃO INTERNACIONAL DE DOENÇAS – CID -11</a:t>
            </a:r>
          </a:p>
        </p:txBody>
      </p:sp>
    </p:spTree>
    <p:extLst>
      <p:ext uri="{BB962C8B-B14F-4D97-AF65-F5344CB8AC3E}">
        <p14:creationId xmlns:p14="http://schemas.microsoft.com/office/powerpoint/2010/main" val="3082806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/>
          </p:nvPr>
        </p:nvGraphicFramePr>
        <p:xfrm>
          <a:off x="1103446" y="836712"/>
          <a:ext cx="10273142" cy="469620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136571">
                  <a:extLst>
                    <a:ext uri="{9D8B030D-6E8A-4147-A177-3AD203B41FA5}">
                      <a16:colId xmlns:a16="http://schemas.microsoft.com/office/drawing/2014/main" val="1594758127"/>
                    </a:ext>
                  </a:extLst>
                </a:gridCol>
                <a:gridCol w="5136571">
                  <a:extLst>
                    <a:ext uri="{9D8B030D-6E8A-4147-A177-3AD203B41FA5}">
                      <a16:colId xmlns:a16="http://schemas.microsoft.com/office/drawing/2014/main" val="3679701412"/>
                    </a:ext>
                  </a:extLst>
                </a:gridCol>
              </a:tblGrid>
              <a:tr h="39132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</a:rPr>
                        <a:t>CID </a:t>
                      </a:r>
                      <a:r>
                        <a:rPr lang="pt-BR" sz="2400" dirty="0" smtClean="0">
                          <a:effectLst/>
                        </a:rPr>
                        <a:t>10</a:t>
                      </a:r>
                      <a:endParaRPr lang="pt-B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</a:rPr>
                        <a:t>CID </a:t>
                      </a:r>
                      <a:r>
                        <a:rPr lang="pt-BR" sz="2400" dirty="0" smtClean="0">
                          <a:effectLst/>
                        </a:rPr>
                        <a:t>11</a:t>
                      </a:r>
                      <a:endParaRPr lang="pt-B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1301876"/>
                  </a:ext>
                </a:extLst>
              </a:tr>
              <a:tr h="430462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400" b="0" dirty="0">
                          <a:solidFill>
                            <a:schemeClr val="tx1"/>
                          </a:solidFill>
                          <a:effectLst/>
                        </a:rPr>
                        <a:t>R 54 - Senilidade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4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>
                          <a:solidFill>
                            <a:schemeClr val="tx1"/>
                          </a:solidFill>
                          <a:effectLst/>
                        </a:rPr>
                        <a:t>Conceito: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400" b="0" dirty="0">
                          <a:solidFill>
                            <a:schemeClr val="tx1"/>
                          </a:solidFill>
                          <a:effectLst/>
                        </a:rPr>
                        <a:t>Velhice / senescência sem menção de psicose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400" b="0" dirty="0">
                          <a:solidFill>
                            <a:schemeClr val="tx1"/>
                          </a:solidFill>
                          <a:effectLst/>
                        </a:rPr>
                        <a:t>Senil: astenia e debilidade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4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400" b="0" dirty="0">
                          <a:solidFill>
                            <a:schemeClr val="tx1"/>
                          </a:solidFill>
                          <a:effectLst/>
                        </a:rPr>
                        <a:t>Exclui: psicose senil (F03)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4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400" b="0" dirty="0">
                          <a:solidFill>
                            <a:schemeClr val="tx1"/>
                          </a:solidFill>
                          <a:effectLst/>
                        </a:rPr>
                        <a:t>Incluído no capítulo XVIII</a:t>
                      </a:r>
                      <a:endParaRPr lang="pt-BR" sz="2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</a:rPr>
                        <a:t>MG2A - Velhice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>
                          <a:effectLst/>
                        </a:rPr>
                        <a:t>Conceito: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</a:rPr>
                        <a:t>Velhice sem menção de psicose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</a:rPr>
                        <a:t>Senescência sem menção de psicose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</a:rPr>
                        <a:t>Debilidade senil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</a:rPr>
                        <a:t>Exclui: Demência senil (6D80-6D8Z)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</a:rPr>
                        <a:t>Incluído no capítulo 21 (equivalente ao 18 da CID X)</a:t>
                      </a:r>
                      <a:endParaRPr lang="pt-B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89153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8364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âmina de Abertur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Lâmina de Abertura e final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Fontes">
      <a:majorFont>
        <a:latin typeface="Montserrat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Lâminas com backgrounds ESCURO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Fontes">
      <a:majorFont>
        <a:latin typeface="Montserrat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Lâmina de Abertura e final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Fontes">
      <a:majorFont>
        <a:latin typeface="Montserrat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2698</TotalTime>
  <Words>1295</Words>
  <Application>Microsoft Office PowerPoint</Application>
  <PresentationFormat>Widescreen</PresentationFormat>
  <Paragraphs>159</Paragraphs>
  <Slides>21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4</vt:i4>
      </vt:variant>
      <vt:variant>
        <vt:lpstr>Títulos de slides</vt:lpstr>
      </vt:variant>
      <vt:variant>
        <vt:i4>21</vt:i4>
      </vt:variant>
    </vt:vector>
  </HeadingPairs>
  <TitlesOfParts>
    <vt:vector size="31" baseType="lpstr">
      <vt:lpstr>Arial</vt:lpstr>
      <vt:lpstr>Times New Roman</vt:lpstr>
      <vt:lpstr>Calibri</vt:lpstr>
      <vt:lpstr>Wingdings</vt:lpstr>
      <vt:lpstr>Montserrat</vt:lpstr>
      <vt:lpstr>Roboto</vt:lpstr>
      <vt:lpstr>Lâmina de Abertura</vt:lpstr>
      <vt:lpstr>Lâmina de Abertura e final</vt:lpstr>
      <vt:lpstr>Lâminas com backgrounds ESCUROS</vt:lpstr>
      <vt:lpstr>1_Lâmina de Abertura e final</vt:lpstr>
      <vt:lpstr>Apresentação do PowerPoint</vt:lpstr>
      <vt:lpstr>Câmara Técnica Assessora para a Gestão da Família de Classificações Internacionais   CTA BR-FIC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Normativas e Documentos Técnicos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Josué Custódio Fernandes</dc:creator>
  <cp:lastModifiedBy>Andréa Lobo</cp:lastModifiedBy>
  <cp:revision>113</cp:revision>
  <cp:lastPrinted>2021-05-27T13:54:16Z</cp:lastPrinted>
  <dcterms:created xsi:type="dcterms:W3CDTF">2021-05-25T14:48:35Z</dcterms:created>
  <dcterms:modified xsi:type="dcterms:W3CDTF">2021-09-23T19:18:16Z</dcterms:modified>
</cp:coreProperties>
</file>