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63" r:id="rId4"/>
    <p:sldId id="711" r:id="rId5"/>
    <p:sldId id="716" r:id="rId6"/>
    <p:sldId id="736" r:id="rId7"/>
    <p:sldId id="737" r:id="rId8"/>
    <p:sldId id="738" r:id="rId9"/>
    <p:sldId id="739" r:id="rId10"/>
    <p:sldId id="740" r:id="rId11"/>
    <p:sldId id="741" r:id="rId12"/>
    <p:sldId id="743" r:id="rId13"/>
    <p:sldId id="744" r:id="rId14"/>
    <p:sldId id="746" r:id="rId15"/>
    <p:sldId id="747" r:id="rId16"/>
    <p:sldId id="748" r:id="rId17"/>
    <p:sldId id="749" r:id="rId18"/>
    <p:sldId id="707" r:id="rId19"/>
    <p:sldId id="355" r:id="rId20"/>
    <p:sldId id="759" r:id="rId21"/>
    <p:sldId id="763" r:id="rId22"/>
    <p:sldId id="715" r:id="rId23"/>
    <p:sldId id="764" r:id="rId24"/>
    <p:sldId id="769" r:id="rId25"/>
    <p:sldId id="717" r:id="rId26"/>
    <p:sldId id="750" r:id="rId27"/>
    <p:sldId id="752" r:id="rId28"/>
    <p:sldId id="754" r:id="rId29"/>
    <p:sldId id="755" r:id="rId30"/>
    <p:sldId id="753" r:id="rId31"/>
    <p:sldId id="756" r:id="rId32"/>
    <p:sldId id="757" r:id="rId33"/>
    <p:sldId id="758" r:id="rId34"/>
    <p:sldId id="718" r:id="rId35"/>
    <p:sldId id="357" r:id="rId36"/>
    <p:sldId id="1047" r:id="rId37"/>
    <p:sldId id="1048" r:id="rId38"/>
    <p:sldId id="1049" r:id="rId39"/>
    <p:sldId id="733" r:id="rId40"/>
    <p:sldId id="742" r:id="rId41"/>
    <p:sldId id="1051" r:id="rId42"/>
    <p:sldId id="1052" r:id="rId43"/>
    <p:sldId id="1050" r:id="rId44"/>
    <p:sldId id="745" r:id="rId45"/>
    <p:sldId id="1053" r:id="rId46"/>
    <p:sldId id="1054" r:id="rId47"/>
    <p:sldId id="1055" r:id="rId48"/>
    <p:sldId id="1056" r:id="rId49"/>
    <p:sldId id="1057" r:id="rId50"/>
    <p:sldId id="719" r:id="rId51"/>
    <p:sldId id="765" r:id="rId52"/>
    <p:sldId id="771" r:id="rId53"/>
    <p:sldId id="772" r:id="rId54"/>
    <p:sldId id="770" r:id="rId55"/>
    <p:sldId id="773" r:id="rId56"/>
    <p:sldId id="712" r:id="rId57"/>
    <p:sldId id="709" r:id="rId58"/>
    <p:sldId id="364" r:id="rId5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Dias de Oliveira Rincon" initials="EDdOR" lastIdx="6" clrIdx="0">
    <p:extLst>
      <p:ext uri="{19B8F6BF-5375-455C-9EA6-DF929625EA0E}">
        <p15:presenceInfo xmlns:p15="http://schemas.microsoft.com/office/powerpoint/2012/main" userId="Elaine Dias de Oliveira Rinc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7" autoAdjust="0"/>
    <p:restoredTop sz="89116" autoAdjust="0"/>
  </p:normalViewPr>
  <p:slideViewPr>
    <p:cSldViewPr snapToGrid="0">
      <p:cViewPr varScale="1">
        <p:scale>
          <a:sx n="66" d="100"/>
          <a:sy n="66" d="100"/>
        </p:scale>
        <p:origin x="5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0AB39-3A7B-A86B-0EDA-0156704BE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2C3CDD-87C6-50B9-5CE9-9AA1ABB4E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26ACD3-E24A-6B76-1ABB-C9B1A33C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F6C3E2-25D0-AC61-8E8B-789425AB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AA6080-01ED-C4C3-DCFE-9842CB6E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72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61BD96-4E2A-4763-7A6C-ABBE88E40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50CDA6-A43F-205F-6A5B-AA1CB60CC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614892-9750-8459-8155-AACE0A62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D2035C-7B13-4C67-BE13-63DCCE36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73C207-1915-5060-3C91-34253B4A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8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9CE26B-E1B7-A655-B843-1E9D35228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A8BD15-852E-9C20-E38B-C88958F96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BA03B8-D005-E37D-521E-6B0706E8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788AC2-6D27-56A7-37FD-4D90E5A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4A1CD-6F36-E097-873F-F1E9A92F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29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8722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96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4705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42084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35E20-94EE-8CD9-5307-0E33D0B4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23F224-C15C-BA14-CADB-4C4BC6CC5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D250A1-4D85-3BBB-32DD-70E52073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4A69A-828B-9847-A6F9-A6F15CC9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3408DA-D4EA-9E9A-468C-13A41F92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8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4A864-EBAB-5771-89DF-A3809753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3EECE2-5B35-6608-2F2A-1A725D2A5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6F35B9-3D37-7AAD-028F-8C6CE690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6F610-7EC3-132D-1D3E-629DD557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EBE868-B278-B6EF-E4D5-3CE687A7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6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0A3E5-D34A-CB37-8299-E73E995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B13EE6-9C11-EB6C-6E86-997FAC074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D55A51-E333-A509-1558-9C8728CE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72C8C5-A998-7C7A-7477-F474143F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7730E2-8E70-D732-97DB-F0BC2730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44393A-82AE-EAA8-6EBF-1CA3371F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2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DB0F5-B34B-4F72-FB88-48F65F4A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EFFB08-E953-459D-4857-4CB8E2323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5B03E9-B13F-7A76-FABE-0628DC090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C19372-E9DB-D11E-1BEC-541DDD1F7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678029A-C94B-73AC-A693-9496F46DC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2F89A3-7AD1-BA76-81C5-373D9714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D39AFE-F464-8A31-2B7B-6C2DBDE4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1B3E19D-792D-5DCB-C5F8-17ECB25F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53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6025F-C0DF-1BE9-5A2C-9E8F0C9C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44D982-7A05-40AB-FB5F-31C38123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4F8683B-5FBE-A9FF-0ED3-065E7D5B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9051A8B-901C-5B6C-381D-4A3B6397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3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886989-F143-2F57-6EE9-12B94649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D6383DE-2797-C149-16AF-043AB54E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461240-1C4B-AA07-90DD-8BAF8A62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95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A944B-0C18-7449-870D-95A9BF82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998D1F-3A41-AF77-A31C-69AFEAB09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F8B0DF-0D89-4B47-5B6D-E1541D1A0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C35B11-7602-AAAE-4D2D-60C291E6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30DBD1-176B-C3D5-5FC5-AC71D676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0637DC-9715-12EB-8F13-507E522D8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0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2EC4-93C3-E0F1-55BB-0C74D200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4A06A7A-0ACD-1FCC-3260-065F91563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4C884C-A373-63AF-46CB-633E4B46E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1ACEB7-4CF0-0705-F77F-F715C275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18EBBC-4C27-6F07-F286-9A1944BF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396DDF-74DD-127A-8CFD-C2AE7167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98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B70AB2-B2DB-5681-DEFA-D88904CD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9B659B-73B9-949A-318B-4425AB3E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5F6AC8-45E6-83D8-DB6C-49A8D93C9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9C5D-8087-4FE6-A520-5CE140B31CB3}" type="datetimeFigureOut">
              <a:rPr lang="pt-BR" smtClean="0"/>
              <a:t>02/07/2025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4058CC-979D-89F5-72F8-E58589DD4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3C21E-1577-1871-1ED4-578B5372D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66DE-1204-4108-A29B-8A31EF6D2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1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standards/classifications/classification-of-diseases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plataforma.saude.gov.br/cta-br-fic/codificacoes-especiais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hyperlink" Target="https://www.fsp.usp.br/cbcd/index.php/boletin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lataforma.saude.gov.br/cc-br-fic/instrutivo-forum-codificacao-jul25.pdf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im.saude.gov.br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icd.who.int/ct/icd11_mms/pt/2025-01" TargetMode="External"/><Relationship Id="rId5" Type="http://schemas.openxmlformats.org/officeDocument/2006/relationships/hyperlink" Target="https://icd.who.int/browse/2025-01/mms/pt" TargetMode="External"/><Relationship Id="rId4" Type="http://schemas.openxmlformats.org/officeDocument/2006/relationships/hyperlink" Target="https://icd.who.int/p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icd.who.int/pt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icd.who.int/pt" TargetMode="Externa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f&#243;rum.mortalidade@saude.gov.b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hyperlink" Target="https://svs.aids.gov.br/forum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sus.ufrn.br/local/avasplugin/cursos/curso.php?id=68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9F8F84B-EE7A-8C64-299B-9C6D6D3098E8}"/>
              </a:ext>
            </a:extLst>
          </p:cNvPr>
          <p:cNvSpPr txBox="1">
            <a:spLocks/>
          </p:cNvSpPr>
          <p:nvPr/>
        </p:nvSpPr>
        <p:spPr>
          <a:xfrm>
            <a:off x="119172" y="2593135"/>
            <a:ext cx="4171372" cy="556949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lang="pt-BR" sz="5400" b="1" dirty="0">
                <a:solidFill>
                  <a:srgbClr val="183EFF"/>
                </a:solidFill>
                <a:latin typeface="Montserrat ExtraBold" panose="00000900000000000000" pitchFamily="2" charset="0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4400" dirty="0">
                <a:solidFill>
                  <a:srgbClr val="0066CC"/>
                </a:solidFill>
                <a:latin typeface="Source Sans Pro"/>
              </a:rPr>
              <a:t>7ª Reunião Ordinária</a:t>
            </a:r>
            <a:endParaRPr lang="da-DK" sz="4400" dirty="0">
              <a:solidFill>
                <a:srgbClr val="0066CC"/>
              </a:solidFill>
              <a:latin typeface="Source Sans Pro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BDF20DD-941B-0BAF-3AE2-E6656D32CE39}"/>
              </a:ext>
            </a:extLst>
          </p:cNvPr>
          <p:cNvSpPr txBox="1"/>
          <p:nvPr/>
        </p:nvSpPr>
        <p:spPr>
          <a:xfrm>
            <a:off x="4518121" y="5162773"/>
            <a:ext cx="2898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Fira Sans" panose="020B0503050000020004" pitchFamily="34" charset="0"/>
              </a:rPr>
              <a:t>03 de julho de 2025</a:t>
            </a:r>
          </a:p>
        </p:txBody>
      </p:sp>
      <p:pic>
        <p:nvPicPr>
          <p:cNvPr id="2" name="Google Shape;128;p20">
            <a:extLst>
              <a:ext uri="{FF2B5EF4-FFF2-40B4-BE49-F238E27FC236}">
                <a16:creationId xmlns:a16="http://schemas.microsoft.com/office/drawing/2014/main" id="{C1E0DE13-4251-6FF8-5724-C074A7E31338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4669290" y="1987933"/>
            <a:ext cx="7027335" cy="232430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D1EE43-05B0-C81C-B393-6951536F4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1454" y="6144043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557D1-18D2-2D5F-8D9D-E7899F2DD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045347CD-C0BF-5023-2A96-B9869689128C}"/>
              </a:ext>
            </a:extLst>
          </p:cNvPr>
          <p:cNvSpPr txBox="1">
            <a:spLocks/>
          </p:cNvSpPr>
          <p:nvPr/>
        </p:nvSpPr>
        <p:spPr>
          <a:xfrm>
            <a:off x="595920" y="50334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Plano de trabalho 2025–2026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277A9172-893D-2B8F-C9BA-8411EFB129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778" y="107004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8DC7387-18B3-6F7C-24AE-BA4CF8375B52}"/>
              </a:ext>
            </a:extLst>
          </p:cNvPr>
          <p:cNvSpPr txBox="1"/>
          <p:nvPr/>
        </p:nvSpPr>
        <p:spPr>
          <a:xfrm>
            <a:off x="0" y="1410355"/>
            <a:ext cx="120893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Coordenação da implementação CID-11 - </a:t>
            </a:r>
            <a:r>
              <a:rPr lang="pt-BR" sz="2400" b="1" dirty="0">
                <a:solidFill>
                  <a:srgbClr val="FF0000"/>
                </a:solidFill>
                <a:latin typeface="Fira Sans"/>
              </a:rPr>
              <a:t>tópico detalhado a seguir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CID 10 (2019) em uso do país a partir de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jan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/25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Patch 4.3.0.0 do Seletor de Causa Básica a partir de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jan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/25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Atualização dos protocolos especiais em  mortalidade CID-10 (2019) – </a:t>
            </a:r>
            <a:r>
              <a:rPr lang="pt-BR" sz="2400" b="1" dirty="0">
                <a:solidFill>
                  <a:srgbClr val="FF0000"/>
                </a:solidFill>
                <a:latin typeface="Fira Sans"/>
              </a:rPr>
              <a:t>tópico detalhado a seguir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Tradução do módulo de </a:t>
            </a:r>
            <a:r>
              <a:rPr lang="pt-B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Ayurveda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 do capitulo de Medicina Tradicional e apoio no Projeto Piloto de CID-11 em Medicina Tradicional 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Tradução e publicação da CIF em português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Participação nos Grupos de Referência da OMS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272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81688-9F6D-F15F-4755-BF5DAAF42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1ADDDE5A-CE59-2DF8-ADF6-612484E3775E}"/>
              </a:ext>
            </a:extLst>
          </p:cNvPr>
          <p:cNvSpPr txBox="1">
            <a:spLocks/>
          </p:cNvSpPr>
          <p:nvPr/>
        </p:nvSpPr>
        <p:spPr>
          <a:xfrm>
            <a:off x="780826" y="245955"/>
            <a:ext cx="1073301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Avanços no processo de implementação da </a:t>
            </a:r>
          </a:p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CID-11 no Brasil 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AFAE4998-08FD-AA6B-614A-15A2FD2608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472" y="1419170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52A5F8-953D-A68E-7BC0-E8BBC3629377}"/>
              </a:ext>
            </a:extLst>
          </p:cNvPr>
          <p:cNvSpPr txBox="1"/>
          <p:nvPr/>
        </p:nvSpPr>
        <p:spPr>
          <a:xfrm>
            <a:off x="102667" y="3505496"/>
            <a:ext cx="12089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AFDC21-E1F8-7439-192B-69EF1B620373}"/>
              </a:ext>
            </a:extLst>
          </p:cNvPr>
          <p:cNvSpPr txBox="1"/>
          <p:nvPr/>
        </p:nvSpPr>
        <p:spPr>
          <a:xfrm>
            <a:off x="650508" y="1454539"/>
            <a:ext cx="1063912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152396" lvl="1" algn="just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Nota Técnica 91/2024 – SVSA/MS</a:t>
            </a:r>
          </a:p>
          <a:p>
            <a:pPr marL="152396" lvl="1" algn="just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Segue as diretrizes estabelecidas no Guia de Implementação da OMS e foi delineada a partir de 5 eixos prioritários: 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E3BAB3D-60D1-E58C-DC6C-656FBCC3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2" y="4997401"/>
            <a:ext cx="11665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F3FDB0-2201-87E6-F33C-CDE07D1C2FDF}"/>
              </a:ext>
            </a:extLst>
          </p:cNvPr>
          <p:cNvSpPr txBox="1"/>
          <p:nvPr/>
        </p:nvSpPr>
        <p:spPr>
          <a:xfrm>
            <a:off x="1018833" y="3594869"/>
            <a:ext cx="965381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altLang="pt-BR" sz="2400" b="1" dirty="0">
                <a:solidFill>
                  <a:schemeClr val="tx1"/>
                </a:solidFill>
              </a:rPr>
              <a:t>Publicação, tradução e uso da CID-11 </a:t>
            </a:r>
            <a:r>
              <a:rPr lang="pt-BR" altLang="pt-BR" sz="2400" dirty="0">
                <a:solidFill>
                  <a:schemeClr val="tx1"/>
                </a:solidFill>
              </a:rPr>
              <a:t>– Tradução, manutenção da versão em português da CID-11 e seus materiais de suporte.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altLang="pt-BR" sz="2400" b="1" dirty="0">
                <a:solidFill>
                  <a:schemeClr val="tx1"/>
                </a:solidFill>
              </a:rPr>
              <a:t>Desenvolvimento de Capacidades</a:t>
            </a:r>
            <a:r>
              <a:rPr lang="pt-BR" altLang="pt-BR" sz="2400" dirty="0">
                <a:solidFill>
                  <a:schemeClr val="tx1"/>
                </a:solidFill>
              </a:rPr>
              <a:t> – Formação de profissionais e desenvolvimento de competências para uso da CID-11.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3834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FD62C-101E-53D9-63A1-43521073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D0849A53-A195-B8EF-45DC-28D998505514}"/>
              </a:ext>
            </a:extLst>
          </p:cNvPr>
          <p:cNvSpPr txBox="1">
            <a:spLocks/>
          </p:cNvSpPr>
          <p:nvPr/>
        </p:nvSpPr>
        <p:spPr>
          <a:xfrm>
            <a:off x="780826" y="245955"/>
            <a:ext cx="1073301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Avanços no processo de implementação da </a:t>
            </a:r>
          </a:p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CID-11 no Brasil 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23703011-80B1-8475-F27F-59A0714B04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472" y="1419170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3BFE90-8C69-15B5-32E1-A12A2E971A97}"/>
              </a:ext>
            </a:extLst>
          </p:cNvPr>
          <p:cNvSpPr txBox="1"/>
          <p:nvPr/>
        </p:nvSpPr>
        <p:spPr>
          <a:xfrm>
            <a:off x="333673" y="2096424"/>
            <a:ext cx="12089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endParaRPr lang="pt-BR" sz="2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67C0CC3-1780-7B2A-CCF4-05BDC8EA9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2" y="4997401"/>
            <a:ext cx="11665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016194C-CA79-9EFA-D09D-DBFFBED385E8}"/>
              </a:ext>
            </a:extLst>
          </p:cNvPr>
          <p:cNvSpPr txBox="1"/>
          <p:nvPr/>
        </p:nvSpPr>
        <p:spPr>
          <a:xfrm>
            <a:off x="1143161" y="2144988"/>
            <a:ext cx="9653819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pt-BR" altLang="pt-BR" sz="2400" b="1" dirty="0">
                <a:solidFill>
                  <a:schemeClr val="tx1"/>
                </a:solidFill>
              </a:rPr>
              <a:t>Infraestrutura de TI</a:t>
            </a:r>
            <a:r>
              <a:rPr lang="pt-BR" altLang="pt-BR" sz="2400" dirty="0">
                <a:solidFill>
                  <a:schemeClr val="tx1"/>
                </a:solidFill>
              </a:rPr>
              <a:t> – Adequação dos sistemas de informação em saúde à nova classificação.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pt-BR" altLang="pt-BR" sz="2400" b="1" dirty="0">
                <a:solidFill>
                  <a:schemeClr val="tx1"/>
                </a:solidFill>
              </a:rPr>
              <a:t>Qualidade e comparabilidade dos dados</a:t>
            </a:r>
            <a:r>
              <a:rPr lang="pt-BR" altLang="pt-BR" sz="2400" dirty="0">
                <a:solidFill>
                  <a:schemeClr val="tx1"/>
                </a:solidFill>
              </a:rPr>
              <a:t> – Garantia da integridade das séries históricas e da qualidade da codificação.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pt-BR" altLang="pt-BR" sz="2400" b="1" dirty="0">
                <a:solidFill>
                  <a:schemeClr val="tx1"/>
                </a:solidFill>
              </a:rPr>
              <a:t>Promoção e articulação</a:t>
            </a:r>
            <a:r>
              <a:rPr lang="pt-BR" altLang="pt-BR" sz="2400" dirty="0">
                <a:solidFill>
                  <a:schemeClr val="tx1"/>
                </a:solidFill>
              </a:rPr>
              <a:t> – Divulgação da CID-11 e mobilização de instituições e profissionais para sua implementação.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endParaRPr lang="pt-BR" altLang="pt-BR" sz="2400" dirty="0">
              <a:solidFill>
                <a:schemeClr val="tx1"/>
              </a:solidFill>
            </a:endParaRP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7341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EFCC1-093C-1F39-58A0-93DFC5001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2C18349E-E7FF-B31D-6127-BB1034F21B35}"/>
              </a:ext>
            </a:extLst>
          </p:cNvPr>
          <p:cNvSpPr txBox="1">
            <a:spLocks/>
          </p:cNvSpPr>
          <p:nvPr/>
        </p:nvSpPr>
        <p:spPr>
          <a:xfrm>
            <a:off x="827770" y="627988"/>
            <a:ext cx="1073301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Eixo 1 – Publicação, tradução e uso da CID-11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DD059233-B185-8860-3C0B-5B6855AF383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472" y="1419170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1710CC-AAE9-1C2B-E127-831E119D0990}"/>
              </a:ext>
            </a:extLst>
          </p:cNvPr>
          <p:cNvSpPr txBox="1"/>
          <p:nvPr/>
        </p:nvSpPr>
        <p:spPr>
          <a:xfrm>
            <a:off x="102669" y="2801466"/>
            <a:ext cx="12089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endParaRPr lang="pt-BR" sz="2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9C11F78-C909-7981-9E3A-ECE53FF1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2" y="4997401"/>
            <a:ext cx="11665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97D454-8734-60DF-5B78-F079E35C3B9C}"/>
              </a:ext>
            </a:extLst>
          </p:cNvPr>
          <p:cNvSpPr txBox="1"/>
          <p:nvPr/>
        </p:nvSpPr>
        <p:spPr>
          <a:xfrm>
            <a:off x="827770" y="1679795"/>
            <a:ext cx="8396297" cy="281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2019</a:t>
            </a:r>
            <a:r>
              <a:rPr lang="pt-BR" sz="2000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Aprovação da CID-11 pela OMS na Assembleia Mundial da Saúde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2021</a:t>
            </a:r>
            <a:r>
              <a:rPr lang="pt-BR" sz="2000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Início da tradução da CID-11 para o português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2022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Publicação oficial da CID-11 pela OMS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2024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Publicação da versão em português no site da OMS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2025/2027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Manutenção da atualização da CID-11 </a:t>
            </a:r>
            <a:r>
              <a:rPr lang="pt-BR" sz="2000" b="1" dirty="0">
                <a:solidFill>
                  <a:srgbClr val="FF0000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(em andamento)</a:t>
            </a:r>
            <a:endParaRPr lang="pt-BR" sz="2000" b="1" dirty="0">
              <a:solidFill>
                <a:schemeClr val="accent1"/>
              </a:solidFill>
              <a:latin typeface="Fira Sans" panose="020B05030500000200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2027: 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Previsão de uso da CID-11 no Brasil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60D531-9D95-F7F3-DD80-B29BF0D11DE5}"/>
              </a:ext>
            </a:extLst>
          </p:cNvPr>
          <p:cNvSpPr txBox="1"/>
          <p:nvPr/>
        </p:nvSpPr>
        <p:spPr>
          <a:xfrm>
            <a:off x="304159" y="4512294"/>
            <a:ext cx="11066445" cy="1853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Fira Sans" panose="020B0503050000020004" pitchFamily="34" charset="0"/>
              </a:rPr>
              <a:t>A versão em português é resultado de colaboração com países lusófonos.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Fira Sans" panose="020B0503050000020004" pitchFamily="34" charset="0"/>
              </a:rPr>
              <a:t>O processo de tradução permanece contínuo, dado o caráter dinâmico da CID-11.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Fira Sans" panose="020B0503050000020004" pitchFamily="34" charset="0"/>
              </a:rPr>
              <a:t>O uso nacional começa após adoção da CID-10 versão 2019 por dois anos (2025–2026).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55A4CB2-8839-8BC4-2E6F-87F3AC397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872" y="5228233"/>
            <a:ext cx="1500128" cy="15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1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BA73C-BCB6-A73F-CD6F-AC14A32E7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7B4D2644-1DB0-C282-182E-17E7555169FB}"/>
              </a:ext>
            </a:extLst>
          </p:cNvPr>
          <p:cNvSpPr txBox="1">
            <a:spLocks/>
          </p:cNvSpPr>
          <p:nvPr/>
        </p:nvSpPr>
        <p:spPr>
          <a:xfrm>
            <a:off x="827770" y="627988"/>
            <a:ext cx="1073301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Eixo 2 – Desenvolvimento de Capacidades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565B4386-3F5D-1830-3984-A84607BEC5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472" y="1419170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55205F-7BB2-6F19-5250-74773C18CB85}"/>
              </a:ext>
            </a:extLst>
          </p:cNvPr>
          <p:cNvSpPr txBox="1"/>
          <p:nvPr/>
        </p:nvSpPr>
        <p:spPr>
          <a:xfrm>
            <a:off x="5638800" y="2801466"/>
            <a:ext cx="10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2DD801-64E0-618B-03EE-D390938AA624}"/>
              </a:ext>
            </a:extLst>
          </p:cNvPr>
          <p:cNvSpPr txBox="1"/>
          <p:nvPr/>
        </p:nvSpPr>
        <p:spPr>
          <a:xfrm>
            <a:off x="345916" y="1489909"/>
            <a:ext cx="5801333" cy="314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2025 </a:t>
            </a:r>
            <a:r>
              <a:rPr lang="pt-BR" sz="2000" b="1" dirty="0">
                <a:solidFill>
                  <a:srgbClr val="FF0000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(em andamento)</a:t>
            </a:r>
            <a:endParaRPr lang="pt-BR" sz="2000" b="1" dirty="0">
              <a:solidFill>
                <a:schemeClr val="accent1"/>
              </a:solidFill>
              <a:latin typeface="Fira Sans" panose="020B05030500000200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900" dirty="0">
                <a:latin typeface="Fira Sans" panose="020B0503050000020004" pitchFamily="34" charset="0"/>
              </a:rPr>
              <a:t>Análise da capacidade nacional de codificação</a:t>
            </a:r>
            <a:r>
              <a:rPr lang="pt-BR" sz="1900" dirty="0">
                <a:latin typeface="Fira Sans" panose="020B0503050000020004" pitchFamily="34" charset="0"/>
              </a:rPr>
              <a:t>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900" dirty="0">
                <a:latin typeface="Fira Sans" panose="020B0503050000020004" pitchFamily="34" charset="0"/>
              </a:rPr>
              <a:t>Reativação do Fórum de Codificadores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900" dirty="0">
                <a:latin typeface="Fira Sans" panose="020B0503050000020004" pitchFamily="34" charset="0"/>
              </a:rPr>
              <a:t>Disponibilização dos cursos CID-11 da OMS com legenda em português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900" dirty="0">
                <a:latin typeface="Fira Sans" panose="020B0503050000020004" pitchFamily="34" charset="0"/>
              </a:rPr>
              <a:t>Início do planejamento dos programas de capacitação por perfil de uso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6BF9687-3EDD-BF69-7964-0587685F42E3}"/>
              </a:ext>
            </a:extLst>
          </p:cNvPr>
          <p:cNvSpPr txBox="1"/>
          <p:nvPr/>
        </p:nvSpPr>
        <p:spPr>
          <a:xfrm>
            <a:off x="6390495" y="1593090"/>
            <a:ext cx="56988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2026</a:t>
            </a:r>
          </a:p>
          <a:p>
            <a:pPr>
              <a:lnSpc>
                <a:spcPct val="150000"/>
              </a:lnSpc>
            </a:pPr>
            <a:r>
              <a:rPr lang="pt-BR" sz="1900" dirty="0">
                <a:latin typeface="Fira Sans" panose="020B0503050000020004" pitchFamily="34" charset="0"/>
              </a:rPr>
              <a:t>Disponibilização dos programas de capacitação em CID-11 por perfil: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latin typeface="Fira Sans" panose="020B0503050000020004" pitchFamily="34" charset="0"/>
              </a:rPr>
              <a:t>Codificadores em mortalidade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latin typeface="Fira Sans" panose="020B0503050000020004" pitchFamily="34" charset="0"/>
              </a:rPr>
              <a:t>Codificadores em morbidade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latin typeface="Fira Sans" panose="020B0503050000020004" pitchFamily="34" charset="0"/>
              </a:rPr>
              <a:t>Multiplicadores de codificadores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latin typeface="Fira Sans" panose="020B0503050000020004" pitchFamily="34" charset="0"/>
              </a:rPr>
              <a:t>Médicos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latin typeface="Fira Sans" panose="020B0503050000020004" pitchFamily="34" charset="0"/>
              </a:rPr>
              <a:t>Profissionais de saúde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latin typeface="Fira Sans" panose="020B0503050000020004" pitchFamily="34" charset="0"/>
              </a:rPr>
              <a:t>Auditores de tabelas de pagamento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>
                <a:latin typeface="Fira Sans" panose="020B0503050000020004" pitchFamily="34" charset="0"/>
              </a:rPr>
              <a:t>Pesquisadores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6DBB67-3C2A-495B-3E1C-A149AA8AE76E}"/>
              </a:ext>
            </a:extLst>
          </p:cNvPr>
          <p:cNvSpPr txBox="1"/>
          <p:nvPr/>
        </p:nvSpPr>
        <p:spPr>
          <a:xfrm>
            <a:off x="2194932" y="5147815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900" dirty="0">
                <a:latin typeface="Fira Sans" panose="020B0503050000020004" pitchFamily="34" charset="0"/>
              </a:rPr>
              <a:t>Avaliação do impacto das capacitações realizadas</a:t>
            </a:r>
            <a:endParaRPr lang="pt-BR" altLang="pt-BR" sz="1900" dirty="0">
              <a:latin typeface="Fira Sans" panose="020B05030500000200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802CB3-26BD-0E38-0F2A-E5F8E0B98194}"/>
              </a:ext>
            </a:extLst>
          </p:cNvPr>
          <p:cNvSpPr txBox="1"/>
          <p:nvPr/>
        </p:nvSpPr>
        <p:spPr>
          <a:xfrm>
            <a:off x="1468701" y="6086439"/>
            <a:ext cx="11066445" cy="621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latin typeface="Fira Sans" panose="020B0503050000020004" pitchFamily="34" charset="0"/>
              </a:rPr>
              <a:t>Ação continuada de capacitação em CID-11 e de ferramentas de uso </a:t>
            </a:r>
          </a:p>
        </p:txBody>
      </p:sp>
      <p:pic>
        <p:nvPicPr>
          <p:cNvPr id="16" name="Gráfico 15" descr="Sala de aula">
            <a:extLst>
              <a:ext uri="{FF2B5EF4-FFF2-40B4-BE49-F238E27FC236}">
                <a16:creationId xmlns:a16="http://schemas.microsoft.com/office/drawing/2014/main" id="{A0F3CE81-3FD7-A0A6-8AC4-176E5E107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9491" y="5208334"/>
            <a:ext cx="1602509" cy="16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F961-8CDA-A810-0EF8-B624679B6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9A3F587E-7EF8-CB30-ADB9-DE56F477B229}"/>
              </a:ext>
            </a:extLst>
          </p:cNvPr>
          <p:cNvSpPr txBox="1">
            <a:spLocks/>
          </p:cNvSpPr>
          <p:nvPr/>
        </p:nvSpPr>
        <p:spPr>
          <a:xfrm>
            <a:off x="688516" y="401923"/>
            <a:ext cx="1073301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Eixo 3 – Infraestrutura de Tecnologia da Informação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6384B280-8599-34FD-129A-6B20153278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472" y="1419170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700C99A-5F85-6462-C59E-5D0B0A1EFDE9}"/>
              </a:ext>
            </a:extLst>
          </p:cNvPr>
          <p:cNvSpPr txBox="1"/>
          <p:nvPr/>
        </p:nvSpPr>
        <p:spPr>
          <a:xfrm>
            <a:off x="2452540" y="3695622"/>
            <a:ext cx="12089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7ACA62-72F9-37B8-793C-379A570D8CDC}"/>
              </a:ext>
            </a:extLst>
          </p:cNvPr>
          <p:cNvSpPr txBox="1"/>
          <p:nvPr/>
        </p:nvSpPr>
        <p:spPr>
          <a:xfrm>
            <a:off x="263070" y="1698831"/>
            <a:ext cx="9379694" cy="175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2024/2025 </a:t>
            </a:r>
            <a:r>
              <a:rPr lang="pt-BR" sz="2000" b="1" dirty="0">
                <a:solidFill>
                  <a:srgbClr val="FF0000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(em andamento)</a:t>
            </a:r>
            <a:endParaRPr lang="pt-BR" sz="2000" b="1" dirty="0">
              <a:solidFill>
                <a:schemeClr val="accent1"/>
              </a:solidFill>
              <a:latin typeface="Fira Sans" panose="020B05030500000200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Avaliação das necessidades tecnológicas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Início das adequações nos sistemas de informação: mortalidade e morbidade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Exploração da interoperabilidade entre sistemas e aplicativo da CID-11</a:t>
            </a:r>
            <a:endParaRPr lang="pt-BR" altLang="pt-BR" dirty="0">
              <a:latin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25F132-C5E2-1587-F095-A30C8449E698}"/>
              </a:ext>
            </a:extLst>
          </p:cNvPr>
          <p:cNvSpPr txBox="1"/>
          <p:nvPr/>
        </p:nvSpPr>
        <p:spPr>
          <a:xfrm>
            <a:off x="243620" y="3695622"/>
            <a:ext cx="51752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2026</a:t>
            </a:r>
          </a:p>
          <a:p>
            <a:r>
              <a:rPr lang="pt-BR" sz="2000" dirty="0"/>
              <a:t>Homologação dos sistemas com uso da CID-11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C94624-7372-7225-FB91-07DC568C8E78}"/>
              </a:ext>
            </a:extLst>
          </p:cNvPr>
          <p:cNvSpPr txBox="1"/>
          <p:nvPr/>
        </p:nvSpPr>
        <p:spPr>
          <a:xfrm>
            <a:off x="263070" y="5007943"/>
            <a:ext cx="74308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2027</a:t>
            </a:r>
          </a:p>
          <a:p>
            <a:r>
              <a:rPr lang="pt-BR" sz="2000" dirty="0"/>
              <a:t>Implementação definitiva da CID-11 nos Sistemas de Informação.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87A8531-2C2E-FD89-AEA4-169DF3D4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894" y="4946332"/>
            <a:ext cx="2108106" cy="18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1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50B9F-87FA-1A74-497E-3C08EA08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CE7FCF2A-9737-6726-7CBC-EBC80777C51F}"/>
              </a:ext>
            </a:extLst>
          </p:cNvPr>
          <p:cNvSpPr txBox="1">
            <a:spLocks/>
          </p:cNvSpPr>
          <p:nvPr/>
        </p:nvSpPr>
        <p:spPr>
          <a:xfrm>
            <a:off x="827770" y="627988"/>
            <a:ext cx="1073301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Eixo 4 – Comparabilidade e Qualidade dos Dados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85E3F304-42BE-B3A0-35CE-963D1DDF18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472" y="1419170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9C5C62F-0A04-04FB-34A0-CE0381F13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2" y="4997401"/>
            <a:ext cx="11665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EBC387-2425-7E99-8F61-A727BB1921EE}"/>
              </a:ext>
            </a:extLst>
          </p:cNvPr>
          <p:cNvSpPr txBox="1"/>
          <p:nvPr/>
        </p:nvSpPr>
        <p:spPr>
          <a:xfrm>
            <a:off x="673893" y="1938916"/>
            <a:ext cx="10733015" cy="1853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2025</a:t>
            </a:r>
            <a:r>
              <a:rPr lang="pt-BR" sz="2000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Disponibilização das tabelas de transição CID-10 (2019) ↔ CID-11 </a:t>
            </a:r>
            <a:r>
              <a:rPr lang="pt-BR" sz="2000" b="1" dirty="0">
                <a:solidFill>
                  <a:srgbClr val="FF0000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(em andamento)</a:t>
            </a:r>
            <a:endParaRPr lang="pt-BR" sz="2000" b="1" dirty="0">
              <a:solidFill>
                <a:schemeClr val="accent1"/>
              </a:solidFill>
              <a:latin typeface="Fira Sans" panose="020B05030500000200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pPr>
              <a:lnSpc>
                <a:spcPct val="20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2026</a:t>
            </a:r>
            <a:r>
              <a:rPr lang="pt-BR" sz="2000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Estudos de impacto da mudança nas estatísticas de mortalidade e morbidade</a:t>
            </a:r>
          </a:p>
          <a:p>
            <a:pPr>
              <a:lnSpc>
                <a:spcPct val="20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2027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Estudos de dupla codificação (CID-10 e CID-11) em áreas prioritárias de saúde pública.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7C7AFB7-8A6C-61F8-A286-C38DC3869CB3}"/>
              </a:ext>
            </a:extLst>
          </p:cNvPr>
          <p:cNvSpPr txBox="1"/>
          <p:nvPr/>
        </p:nvSpPr>
        <p:spPr>
          <a:xfrm>
            <a:off x="899917" y="4324472"/>
            <a:ext cx="10280966" cy="968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Fira Sans" panose="020B0503050000020004" pitchFamily="34" charset="0"/>
              </a:rPr>
              <a:t>Ações importantes para preservar as séries históricas e assegurar a qualidade da informação visando uma transição segura da CID-10 para CID-11.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09E423C-09FB-1B87-AAF5-F36931BA2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977" y="4939867"/>
            <a:ext cx="1604023" cy="17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9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5CD3C-8235-8378-4C5F-70A326BD6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672570E9-7627-4D45-63C1-F76E3E49D06D}"/>
              </a:ext>
            </a:extLst>
          </p:cNvPr>
          <p:cNvSpPr txBox="1">
            <a:spLocks/>
          </p:cNvSpPr>
          <p:nvPr/>
        </p:nvSpPr>
        <p:spPr>
          <a:xfrm>
            <a:off x="827770" y="627988"/>
            <a:ext cx="1073301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Eixo 5 – Promoção e articulação da CID-11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3CED66C2-C1D7-2156-FEFC-99A9167EBC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708" y="1315729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5592EE-C60B-F0FC-0508-227631283CFB}"/>
              </a:ext>
            </a:extLst>
          </p:cNvPr>
          <p:cNvSpPr txBox="1"/>
          <p:nvPr/>
        </p:nvSpPr>
        <p:spPr>
          <a:xfrm>
            <a:off x="102669" y="2801466"/>
            <a:ext cx="12089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endParaRPr lang="pt-BR" sz="2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BF1CBA-E3A4-B197-6A71-E625B3CFE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2" y="4997401"/>
            <a:ext cx="11665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ra Sans" panose="020B05030500000200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E6F2D51-089E-888E-DC38-6DA1D6881557}"/>
              </a:ext>
            </a:extLst>
          </p:cNvPr>
          <p:cNvSpPr txBox="1"/>
          <p:nvPr/>
        </p:nvSpPr>
        <p:spPr>
          <a:xfrm>
            <a:off x="753878" y="1824473"/>
            <a:ext cx="9990742" cy="235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2024 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Publicação da CID-11 em português e da Nota Técnica nº 91/2024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2025</a:t>
            </a:r>
            <a:r>
              <a:rPr lang="pt-BR" sz="2000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Desenvolvimento e execução do plano nacional de divulgação da transição CID-10 → CID-11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chemeClr val="accent1"/>
                </a:solidFill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2026</a:t>
            </a:r>
            <a:r>
              <a:rPr lang="pt-BR" sz="2000" dirty="0">
                <a:latin typeface="Fira Sans" panose="020B05030500000200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Fortalecimento de instâncias interinstitucionais e sensibilização de usuários sobre o uso adequado das classificações.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F83E889-5F4F-B208-073D-AB7DC190D0C6}"/>
              </a:ext>
            </a:extLst>
          </p:cNvPr>
          <p:cNvSpPr txBox="1"/>
          <p:nvPr/>
        </p:nvSpPr>
        <p:spPr>
          <a:xfrm>
            <a:off x="830380" y="4453781"/>
            <a:ext cx="10279382" cy="1237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latin typeface="Fira Sans" panose="020B0503050000020004" pitchFamily="34" charset="0"/>
              </a:rPr>
              <a:t>Informar, engajar e mobilizar instituições e profissionais no processo de transição para a CID-11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F8DDE1C-D74B-F929-A93D-59D0B151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509" y="5110677"/>
            <a:ext cx="1699491" cy="15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4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82C0DB7B-5F8F-21CD-6A12-20FB63DC3D56}"/>
              </a:ext>
            </a:extLst>
          </p:cNvPr>
          <p:cNvSpPr txBox="1">
            <a:spLocks/>
          </p:cNvSpPr>
          <p:nvPr/>
        </p:nvSpPr>
        <p:spPr>
          <a:xfrm>
            <a:off x="1081990" y="2195944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PERGUNTAS E DISCUSSÃO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AD2F80-4684-D0A5-9936-A1CBA9896043}"/>
              </a:ext>
            </a:extLst>
          </p:cNvPr>
          <p:cNvSpPr txBox="1"/>
          <p:nvPr/>
        </p:nvSpPr>
        <p:spPr>
          <a:xfrm>
            <a:off x="3011606" y="3314629"/>
            <a:ext cx="5382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600" b="1">
                <a:latin typeface="Fira Sans" panose="020B0503050000020004" pitchFamily="34" charset="0"/>
              </a:defRPr>
            </a:lvl1pPr>
          </a:lstStyle>
          <a:p>
            <a:r>
              <a:rPr lang="pt-BR" sz="2400" i="1" dirty="0"/>
              <a:t>(15 MINUTOS)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3735D2-21E4-5B95-4B2E-856FC6C29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89" y="5104515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8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82C0DB7B-5F8F-21CD-6A12-20FB63DC3D56}"/>
              </a:ext>
            </a:extLst>
          </p:cNvPr>
          <p:cNvSpPr txBox="1">
            <a:spLocks/>
          </p:cNvSpPr>
          <p:nvPr/>
        </p:nvSpPr>
        <p:spPr>
          <a:xfrm>
            <a:off x="162581" y="1834116"/>
            <a:ext cx="11866833" cy="378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Grupo de Trabalho de Mortalidade </a:t>
            </a:r>
          </a:p>
          <a:p>
            <a:pPr algn="ctr"/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</a:rPr>
              <a:t>Subgrupo: Protocolos de codificações especiais em mortalidade</a:t>
            </a:r>
          </a:p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AD2F80-4684-D0A5-9936-A1CBA9896043}"/>
              </a:ext>
            </a:extLst>
          </p:cNvPr>
          <p:cNvSpPr txBox="1"/>
          <p:nvPr/>
        </p:nvSpPr>
        <p:spPr>
          <a:xfrm>
            <a:off x="1276488" y="4242741"/>
            <a:ext cx="96390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Fira Sans" panose="020B0503050000020004" pitchFamily="34" charset="0"/>
              </a:rPr>
              <a:t>Yluska Mendes – CGIAE/DAENT/SVSA/MS</a:t>
            </a:r>
          </a:p>
          <a:p>
            <a:pPr algn="ctr"/>
            <a:r>
              <a:rPr lang="pt-BR" sz="1600" b="1" dirty="0">
                <a:latin typeface="Fira Sans" panose="020B0503050000020004" pitchFamily="34" charset="0"/>
              </a:rPr>
              <a:t>(15 MINUTOS)</a:t>
            </a:r>
          </a:p>
          <a:p>
            <a:pPr algn="ctr"/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lang="pt-BR" sz="1600" b="1" dirty="0">
              <a:latin typeface="Fira Sans" panose="020B05030500000200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3735D2-21E4-5B95-4B2E-856FC6C29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5556" y="5832649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6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82C0DB7B-5F8F-21CD-6A12-20FB63DC3D56}"/>
              </a:ext>
            </a:extLst>
          </p:cNvPr>
          <p:cNvSpPr txBox="1">
            <a:spLocks/>
          </p:cNvSpPr>
          <p:nvPr/>
        </p:nvSpPr>
        <p:spPr>
          <a:xfrm>
            <a:off x="595920" y="50334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ECD5A106-E438-90A3-6D5A-5A8957FFBA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778" y="107004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984DB2-B9C9-8CB0-2F64-A3571A0DC880}"/>
              </a:ext>
            </a:extLst>
          </p:cNvPr>
          <p:cNvSpPr txBox="1"/>
          <p:nvPr/>
        </p:nvSpPr>
        <p:spPr>
          <a:xfrm>
            <a:off x="110836" y="1410355"/>
            <a:ext cx="115731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Apresentar o plano de trabalho das atividades previstas para 2025–2026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no âmbito do Centro Colaborador BR-FIC, com o apoio da CTA BR-FIC com foco no progresso da implementação da CID-11 no Brasil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Relatar as atividades do Grupo de Trabalho de Mortalidade – subgrupo Protocolos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, responsável pela atualização dos protocolos de codificações especiais em mortalidade</a:t>
            </a:r>
          </a:p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Divulgar a atualização do Cadastro de codificadores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do Sistema de Informações sobre Mortalidade (SIM) e o lançamento do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Fórum de Codificadores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35380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ECD5A106-E438-90A3-6D5A-5A8957FFBA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440" y="1306098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984DB2-B9C9-8CB0-2F64-A3571A0DC880}"/>
              </a:ext>
            </a:extLst>
          </p:cNvPr>
          <p:cNvSpPr txBox="1"/>
          <p:nvPr/>
        </p:nvSpPr>
        <p:spPr>
          <a:xfrm>
            <a:off x="146276" y="2182466"/>
            <a:ext cx="8263433" cy="408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Objetivo: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Atualizar a publicação intitulada “ Protocolos de codificações especiais em mortalidade”</a:t>
            </a:r>
          </a:p>
          <a:p>
            <a:pPr marL="152396" lvl="1" algn="just">
              <a:buClr>
                <a:schemeClr val="dk1"/>
              </a:buClr>
              <a:buSzPts val="1800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pPr marL="609585" lvl="1" indent="-457189" algn="just">
              <a:buClr>
                <a:schemeClr val="dk1"/>
              </a:buClr>
              <a:buSzPts val="1800"/>
              <a:buFont typeface="Fira Sans"/>
              <a:buChar char="➔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pPr marL="609585" lvl="1" indent="-457189" algn="just"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Justificativa: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Garantir a qualidade e precisão na codificação da causa básica do óbito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pPr marL="152396" lvl="1" algn="just">
              <a:buClr>
                <a:schemeClr val="dk1"/>
              </a:buClr>
              <a:buSzPts val="1800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pPr marL="609585" lvl="1" indent="-457189" algn="just">
              <a:buClr>
                <a:schemeClr val="dk1"/>
              </a:buClr>
              <a:buSzPts val="1800"/>
              <a:buFont typeface="Fira Sans"/>
              <a:buChar char="➔"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pPr marL="609585" lvl="1" indent="-457189" algn="just"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Composição: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  <a:sym typeface="Fira Sans"/>
              </a:rPr>
              <a:t>codificadores em mortalidade, membros da CTA BR-FIC, distribuídos nas Unidades Federadas, que estejam atuando no serviço como codificador em mortalidade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pPr marL="609585" lvl="1" indent="-457189" algn="just">
              <a:buClr>
                <a:schemeClr val="dk1"/>
              </a:buClr>
              <a:buSzPts val="1800"/>
              <a:buFont typeface="Fira Sans"/>
              <a:buChar char="➔"/>
            </a:pP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  <a:p>
            <a:pPr marL="609585" lvl="1" indent="-457189" algn="just">
              <a:lnSpc>
                <a:spcPct val="20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Fira Sans"/>
            </a:endParaRPr>
          </a:p>
        </p:txBody>
      </p:sp>
      <p:sp>
        <p:nvSpPr>
          <p:cNvPr id="22" name="Google Shape;175;p3">
            <a:extLst>
              <a:ext uri="{FF2B5EF4-FFF2-40B4-BE49-F238E27FC236}">
                <a16:creationId xmlns:a16="http://schemas.microsoft.com/office/drawing/2014/main" id="{52019E23-6DCC-DEEB-B869-6EE58EC1BA60}"/>
              </a:ext>
            </a:extLst>
          </p:cNvPr>
          <p:cNvSpPr txBox="1">
            <a:spLocks/>
          </p:cNvSpPr>
          <p:nvPr/>
        </p:nvSpPr>
        <p:spPr>
          <a:xfrm>
            <a:off x="682518" y="180396"/>
            <a:ext cx="11103082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</a:rPr>
              <a:t>GT - Protocolos de codificações especiais em mortalidade</a:t>
            </a:r>
          </a:p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endParaRPr lang="pt-BR" sz="3400" b="1" dirty="0">
              <a:solidFill>
                <a:srgbClr val="183E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76F064B-F463-95A6-790F-8C2C17694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4" y="1928143"/>
            <a:ext cx="3463636" cy="49298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3009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0141F-CA6C-C8DA-2B1B-0B457AE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73BFA41D-F703-6AEB-EC64-7884DDEC46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068" y="987379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5;p3">
            <a:extLst>
              <a:ext uri="{FF2B5EF4-FFF2-40B4-BE49-F238E27FC236}">
                <a16:creationId xmlns:a16="http://schemas.microsoft.com/office/drawing/2014/main" id="{57D01B2C-3CA1-313C-4339-54DB258652DC}"/>
              </a:ext>
            </a:extLst>
          </p:cNvPr>
          <p:cNvSpPr txBox="1">
            <a:spLocks/>
          </p:cNvSpPr>
          <p:nvPr/>
        </p:nvSpPr>
        <p:spPr>
          <a:xfrm>
            <a:off x="682518" y="289279"/>
            <a:ext cx="11103082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</a:rPr>
              <a:t>Composição</a:t>
            </a:r>
          </a:p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endParaRPr lang="pt-BR" sz="3400" b="1" dirty="0">
              <a:solidFill>
                <a:srgbClr val="183E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331;p52">
            <a:extLst>
              <a:ext uri="{FF2B5EF4-FFF2-40B4-BE49-F238E27FC236}">
                <a16:creationId xmlns:a16="http://schemas.microsoft.com/office/drawing/2014/main" id="{2D8BA4E7-932D-4184-B011-FA53B38E68B5}"/>
              </a:ext>
            </a:extLst>
          </p:cNvPr>
          <p:cNvSpPr txBox="1"/>
          <p:nvPr/>
        </p:nvSpPr>
        <p:spPr>
          <a:xfrm>
            <a:off x="235528" y="1189518"/>
            <a:ext cx="10913810" cy="521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5880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pt-BR" sz="20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Trabalho executado em duplas por temas específicos: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Morte materna- </a:t>
            </a:r>
            <a:r>
              <a:rPr lang="pt-BR" sz="1800" b="1" dirty="0" err="1">
                <a:latin typeface="Fira Sans" panose="020B0503050000020004" pitchFamily="34" charset="0"/>
              </a:rPr>
              <a:t>Angela</a:t>
            </a:r>
            <a:r>
              <a:rPr lang="pt-BR" sz="1800" b="1" dirty="0">
                <a:latin typeface="Fira Sans" panose="020B0503050000020004" pitchFamily="34" charset="0"/>
              </a:rPr>
              <a:t> Cascão (RJ) e Hulda Kedma (MS)</a:t>
            </a:r>
            <a:endParaRPr lang="pt-BR" sz="1800" dirty="0">
              <a:solidFill>
                <a:schemeClr val="dk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Morte por afecções perinatais- </a:t>
            </a:r>
            <a:r>
              <a:rPr lang="pt-BR" sz="1800" b="1" dirty="0">
                <a:latin typeface="Fira Sans" panose="020B0503050000020004" pitchFamily="34" charset="0"/>
              </a:rPr>
              <a:t>Cândida Pereira (PE)  e Denise </a:t>
            </a:r>
            <a:r>
              <a:rPr lang="pt-BR" sz="1800" b="1" dirty="0" err="1">
                <a:latin typeface="Fira Sans" panose="020B0503050000020004" pitchFamily="34" charset="0"/>
              </a:rPr>
              <a:t>Wingerter</a:t>
            </a:r>
            <a:r>
              <a:rPr lang="pt-BR" sz="1800" b="1" dirty="0">
                <a:latin typeface="Fira Sans" panose="020B0503050000020004" pitchFamily="34" charset="0"/>
              </a:rPr>
              <a:t> (RN)</a:t>
            </a:r>
            <a:endParaRPr lang="pt-BR" sz="1800" dirty="0">
              <a:solidFill>
                <a:schemeClr val="dk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Morte por complicações de assistência médica e cirúrgica- </a:t>
            </a:r>
            <a:r>
              <a:rPr lang="pt-BR" sz="1800" b="1" dirty="0">
                <a:latin typeface="Fira Sans" panose="020B0503050000020004" pitchFamily="34" charset="0"/>
              </a:rPr>
              <a:t>Luciana Godoi (SP) e Fátima Grisi (SP)</a:t>
            </a:r>
            <a:endParaRPr lang="pt-BR" sz="1800" dirty="0">
              <a:solidFill>
                <a:schemeClr val="dk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Morte por causas externas- </a:t>
            </a:r>
            <a:r>
              <a:rPr lang="pt-BR" sz="1800" b="1" dirty="0">
                <a:latin typeface="Fira Sans" panose="020B0503050000020004" pitchFamily="34" charset="0"/>
              </a:rPr>
              <a:t>Dária Aparecida (MG) e Ângela Aquino (PB)</a:t>
            </a:r>
            <a:endParaRPr lang="pt-BR" sz="1800" dirty="0">
              <a:solidFill>
                <a:schemeClr val="dk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Morte por neoplasias- </a:t>
            </a:r>
            <a:r>
              <a:rPr lang="pt-BR" sz="1800" b="1" dirty="0">
                <a:latin typeface="Fira Sans" panose="020B0503050000020004" pitchFamily="34" charset="0"/>
              </a:rPr>
              <a:t>Fábio </a:t>
            </a:r>
            <a:r>
              <a:rPr lang="pt-BR" sz="1800" b="1" dirty="0" err="1">
                <a:latin typeface="Fira Sans" panose="020B0503050000020004" pitchFamily="34" charset="0"/>
              </a:rPr>
              <a:t>Garanir</a:t>
            </a:r>
            <a:r>
              <a:rPr lang="pt-BR" sz="1800" b="1" dirty="0">
                <a:latin typeface="Fira Sans" panose="020B0503050000020004" pitchFamily="34" charset="0"/>
              </a:rPr>
              <a:t> (PR) e Vander </a:t>
            </a:r>
            <a:r>
              <a:rPr lang="pt-BR" sz="1800" b="1" dirty="0" err="1">
                <a:latin typeface="Fira Sans" panose="020B0503050000020004" pitchFamily="34" charset="0"/>
              </a:rPr>
              <a:t>Oussaki</a:t>
            </a:r>
            <a:r>
              <a:rPr lang="pt-BR" sz="1800" b="1" dirty="0">
                <a:latin typeface="Fira Sans" panose="020B0503050000020004" pitchFamily="34" charset="0"/>
              </a:rPr>
              <a:t> (PR)</a:t>
            </a:r>
            <a:endParaRPr lang="pt-BR" sz="1800" dirty="0">
              <a:solidFill>
                <a:schemeClr val="dk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Notas Técnicas específicas (H1N1, Covid-19, Zika Virus, Parada Cardíaca, Síndrome Respiratória Aguda, entre outras) – </a:t>
            </a:r>
            <a:r>
              <a:rPr lang="pt-BR" sz="1800" b="1" dirty="0">
                <a:latin typeface="Fira Sans" panose="020B0503050000020004" pitchFamily="34" charset="0"/>
              </a:rPr>
              <a:t>Yluska Mendes (MS) e Ana Prata (MS)</a:t>
            </a:r>
          </a:p>
          <a:p>
            <a:pPr marL="1016000" lvl="2" algn="just">
              <a:lnSpc>
                <a:spcPct val="150000"/>
              </a:lnSpc>
              <a:buSzPts val="2000"/>
            </a:pPr>
            <a:endParaRPr lang="pt-BR" sz="1800" b="1" dirty="0">
              <a:solidFill>
                <a:schemeClr val="dk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Coordenadoras do GT: </a:t>
            </a:r>
            <a:r>
              <a:rPr lang="pt-BR" sz="1800" b="1" dirty="0" err="1">
                <a:latin typeface="Fira Sans" panose="020B0503050000020004" pitchFamily="34" charset="0"/>
              </a:rPr>
              <a:t>Angela</a:t>
            </a:r>
            <a:r>
              <a:rPr lang="pt-BR" sz="1800" b="1" dirty="0">
                <a:latin typeface="Fira Sans" panose="020B0503050000020004" pitchFamily="34" charset="0"/>
              </a:rPr>
              <a:t> Cascão e Hulda Kedma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Apoio técnico BR-FIC: </a:t>
            </a:r>
            <a:r>
              <a:rPr lang="pt-BR" sz="1800" b="1" dirty="0">
                <a:latin typeface="Fira Sans" panose="020B0503050000020004" pitchFamily="34" charset="0"/>
              </a:rPr>
              <a:t>Yluska Mendes e Ana Carolina Aires</a:t>
            </a:r>
            <a:endParaRPr lang="pt-BR" sz="1800" b="1" dirty="0">
              <a:solidFill>
                <a:schemeClr val="dk1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</p:txBody>
      </p:sp>
      <p:pic>
        <p:nvPicPr>
          <p:cNvPr id="1026" name="Picture 2" descr="Método - ícones de profissões e empregos grátis">
            <a:extLst>
              <a:ext uri="{FF2B5EF4-FFF2-40B4-BE49-F238E27FC236}">
                <a16:creationId xmlns:a16="http://schemas.microsoft.com/office/drawing/2014/main" id="{6D88F0B4-27D7-72F7-02C6-83B226622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810" y="5209308"/>
            <a:ext cx="1648691" cy="16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3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3;p51">
            <a:extLst>
              <a:ext uri="{FF2B5EF4-FFF2-40B4-BE49-F238E27FC236}">
                <a16:creationId xmlns:a16="http://schemas.microsoft.com/office/drawing/2014/main" id="{CF7CE0EF-2928-4C97-88DC-F6C2400213D8}"/>
              </a:ext>
            </a:extLst>
          </p:cNvPr>
          <p:cNvSpPr txBox="1">
            <a:spLocks noGrp="1"/>
          </p:cNvSpPr>
          <p:nvPr/>
        </p:nvSpPr>
        <p:spPr>
          <a:xfrm>
            <a:off x="211091" y="355186"/>
            <a:ext cx="8309454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66CC"/>
              </a:buClr>
              <a:buSzPts val="3200"/>
            </a:pPr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cs typeface="+mj-cs"/>
                <a:sym typeface="Oswald"/>
              </a:rPr>
              <a:t>Material de apoio para atualização</a:t>
            </a:r>
            <a:endParaRPr sz="3600" b="1" dirty="0">
              <a:solidFill>
                <a:srgbClr val="0066CC"/>
              </a:solidFill>
              <a:latin typeface="Source Sans Pro"/>
              <a:ea typeface="Source Sans Pro"/>
              <a:cs typeface="+mj-cs"/>
              <a:sym typeface="Oswald"/>
            </a:endParaRPr>
          </a:p>
        </p:txBody>
      </p:sp>
      <p:sp>
        <p:nvSpPr>
          <p:cNvPr id="7" name="Google Shape;331;p52">
            <a:extLst>
              <a:ext uri="{FF2B5EF4-FFF2-40B4-BE49-F238E27FC236}">
                <a16:creationId xmlns:a16="http://schemas.microsoft.com/office/drawing/2014/main" id="{2D8BA4E7-932D-4184-B011-FA53B38E68B5}"/>
              </a:ext>
            </a:extLst>
          </p:cNvPr>
          <p:cNvSpPr txBox="1"/>
          <p:nvPr/>
        </p:nvSpPr>
        <p:spPr>
          <a:xfrm>
            <a:off x="211092" y="1463272"/>
            <a:ext cx="8309454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800" b="0" i="0" u="none" strike="noStrike" baseline="0" dirty="0">
                <a:solidFill>
                  <a:srgbClr val="0563C2"/>
                </a:solidFill>
                <a:latin typeface="CIDFont+F1"/>
                <a:hlinkClick r:id="rId2"/>
              </a:rPr>
              <a:t>http://plataforma.saude.gov.br/cta-br-fic/codificacoes-especiais.pdf</a:t>
            </a:r>
            <a:endParaRPr lang="pt-BR" sz="1800" b="0" i="0" u="none" strike="noStrike" baseline="0" dirty="0">
              <a:solidFill>
                <a:srgbClr val="0563C2"/>
              </a:solidFill>
              <a:latin typeface="CIDFont+F1"/>
            </a:endParaRPr>
          </a:p>
          <a:p>
            <a:pPr algn="l"/>
            <a:endParaRPr lang="pt-BR" sz="1800" dirty="0">
              <a:solidFill>
                <a:srgbClr val="0563C2"/>
              </a:solidFill>
              <a:latin typeface="CIDFont+F1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563C2"/>
                </a:solidFill>
                <a:latin typeface="CIDFont+F1"/>
                <a:hlinkClick r:id="rId3"/>
              </a:rPr>
              <a:t>https://www.who.int/standards/classifications/classification-of-diseases</a:t>
            </a:r>
            <a:endParaRPr lang="pt-BR" sz="1800" b="0" i="0" u="none" strike="noStrike" baseline="0" dirty="0">
              <a:solidFill>
                <a:srgbClr val="0563C2"/>
              </a:solidFill>
              <a:latin typeface="CIDFont+F1"/>
            </a:endParaRPr>
          </a:p>
          <a:p>
            <a:pPr algn="l"/>
            <a:endParaRPr lang="pt-BR" sz="1800" b="0" i="0" u="none" strike="noStrike" baseline="0" dirty="0">
              <a:solidFill>
                <a:srgbClr val="0563C2"/>
              </a:solidFill>
              <a:latin typeface="CIDFont+F1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0563C2"/>
                </a:solidFill>
                <a:latin typeface="CIDFont+F1"/>
                <a:hlinkClick r:id="rId4"/>
              </a:rPr>
              <a:t>https://www.fsp.usp.br/cbcd/index.php/boletins/</a:t>
            </a:r>
            <a:endParaRPr lang="pt-BR" sz="1800" b="0" i="0" u="none" strike="noStrike" baseline="0" dirty="0">
              <a:solidFill>
                <a:srgbClr val="0563C2"/>
              </a:solidFill>
              <a:latin typeface="CIDFont+F1"/>
            </a:endParaRPr>
          </a:p>
          <a:p>
            <a:pPr algn="l"/>
            <a:endParaRPr sz="2000" dirty="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" name="Google Shape;176;p3">
            <a:extLst>
              <a:ext uri="{FF2B5EF4-FFF2-40B4-BE49-F238E27FC236}">
                <a16:creationId xmlns:a16="http://schemas.microsoft.com/office/drawing/2014/main" id="{D901DEBF-14E2-F60A-5804-69BA6F0E15A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007" y="891544"/>
            <a:ext cx="9990742" cy="7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C238CDC-06EE-AE28-7C3B-1336D6CFD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655" y="2009045"/>
            <a:ext cx="3280253" cy="4668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2C7AFB9-C18E-7D25-4D1E-78C417141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27" y="3429000"/>
            <a:ext cx="4883876" cy="30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0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7615-0382-8FB9-B1DE-40A703059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5B4ACE15-16E7-DA6E-9A1D-0D32D926FF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8051" y="782969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5;p3">
            <a:extLst>
              <a:ext uri="{FF2B5EF4-FFF2-40B4-BE49-F238E27FC236}">
                <a16:creationId xmlns:a16="http://schemas.microsoft.com/office/drawing/2014/main" id="{E80ECE7C-6310-C8F7-A01E-C517B5DF771C}"/>
              </a:ext>
            </a:extLst>
          </p:cNvPr>
          <p:cNvSpPr txBox="1">
            <a:spLocks/>
          </p:cNvSpPr>
          <p:nvPr/>
        </p:nvSpPr>
        <p:spPr>
          <a:xfrm>
            <a:off x="696372" y="216269"/>
            <a:ext cx="7020609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</a:rPr>
              <a:t>Etapas de trabalho</a:t>
            </a:r>
          </a:p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endParaRPr lang="pt-BR" sz="3400" b="1" dirty="0">
              <a:solidFill>
                <a:srgbClr val="183E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331;p52">
            <a:extLst>
              <a:ext uri="{FF2B5EF4-FFF2-40B4-BE49-F238E27FC236}">
                <a16:creationId xmlns:a16="http://schemas.microsoft.com/office/drawing/2014/main" id="{319277F3-F6BE-3FD3-3DF3-E2FE546BB6B8}"/>
              </a:ext>
            </a:extLst>
          </p:cNvPr>
          <p:cNvSpPr txBox="1"/>
          <p:nvPr/>
        </p:nvSpPr>
        <p:spPr>
          <a:xfrm>
            <a:off x="166255" y="1420408"/>
            <a:ext cx="10221491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5880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pt-BR" sz="18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Período: </a:t>
            </a: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out/24 a </a:t>
            </a:r>
            <a:r>
              <a:rPr lang="pt-BR" sz="1800" dirty="0" err="1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jul</a:t>
            </a: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/25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Divisão por temas em duplas- </a:t>
            </a:r>
            <a:r>
              <a:rPr lang="pt-BR" sz="1800" b="1" dirty="0">
                <a:solidFill>
                  <a:srgbClr val="FF000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Finalizada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Revisão 1</a:t>
            </a: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: por tema e dupla responsável- </a:t>
            </a:r>
            <a:r>
              <a:rPr lang="pt-BR" sz="1800" b="1" dirty="0">
                <a:solidFill>
                  <a:srgbClr val="FF000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Finalizada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Revisão 2</a:t>
            </a: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: coordenação e equipe técnica com criação de modelo padronizado- </a:t>
            </a:r>
            <a:r>
              <a:rPr lang="pt-BR" sz="1800" b="1" dirty="0">
                <a:solidFill>
                  <a:srgbClr val="FF000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Finalizada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Revisão 3</a:t>
            </a: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: adequação do documento pelas duplas a partir do modelo padronizado- </a:t>
            </a:r>
            <a:r>
              <a:rPr lang="pt-BR" sz="1800" b="1" dirty="0">
                <a:solidFill>
                  <a:srgbClr val="FF000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Finalizada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Revisão 4</a:t>
            </a: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: revisão total por cada uma das duplas- </a:t>
            </a:r>
            <a:r>
              <a:rPr lang="pt-BR" sz="1800" b="1" dirty="0">
                <a:solidFill>
                  <a:srgbClr val="FF000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Finalizada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18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Revisão 5: </a:t>
            </a:r>
            <a:r>
              <a:rPr lang="pt-BR" sz="18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revisão completa pela coordenação GT e equipe técnica- </a:t>
            </a:r>
            <a:r>
              <a:rPr lang="pt-BR" sz="1800" b="1" dirty="0">
                <a:solidFill>
                  <a:srgbClr val="FF0000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Em andamento</a:t>
            </a:r>
          </a:p>
          <a:p>
            <a:pPr marL="1016000" lvl="2" algn="just">
              <a:lnSpc>
                <a:spcPct val="150000"/>
              </a:lnSpc>
              <a:buSzPts val="2000"/>
            </a:pPr>
            <a:endParaRPr lang="pt-BR" sz="1800" b="1" dirty="0">
              <a:solidFill>
                <a:srgbClr val="FF0000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</p:txBody>
      </p:sp>
      <p:pic>
        <p:nvPicPr>
          <p:cNvPr id="1026" name="Picture 2" descr="Método - ícones de profissões e empregos grátis">
            <a:extLst>
              <a:ext uri="{FF2B5EF4-FFF2-40B4-BE49-F238E27FC236}">
                <a16:creationId xmlns:a16="http://schemas.microsoft.com/office/drawing/2014/main" id="{C372AB1B-B8E4-7CDC-FC37-867F52E0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793" y="5194793"/>
            <a:ext cx="1663207" cy="16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4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6129C-AABF-DC7F-978B-D81C7158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07B8B97E-C8A3-2FFB-9117-D22C3076CE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239" y="790031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75;p3">
            <a:extLst>
              <a:ext uri="{FF2B5EF4-FFF2-40B4-BE49-F238E27FC236}">
                <a16:creationId xmlns:a16="http://schemas.microsoft.com/office/drawing/2014/main" id="{6ACAB3C7-4FB9-9A70-5B53-B583F7CDFC99}"/>
              </a:ext>
            </a:extLst>
          </p:cNvPr>
          <p:cNvSpPr txBox="1">
            <a:spLocks/>
          </p:cNvSpPr>
          <p:nvPr/>
        </p:nvSpPr>
        <p:spPr>
          <a:xfrm>
            <a:off x="627100" y="294070"/>
            <a:ext cx="8239809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</a:pPr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</a:rPr>
              <a:t>Etapas de trabalho- próximos passos</a:t>
            </a:r>
          </a:p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endParaRPr lang="pt-BR" sz="3400" b="1" dirty="0">
              <a:solidFill>
                <a:srgbClr val="183E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331;p52">
            <a:extLst>
              <a:ext uri="{FF2B5EF4-FFF2-40B4-BE49-F238E27FC236}">
                <a16:creationId xmlns:a16="http://schemas.microsoft.com/office/drawing/2014/main" id="{975D03BC-DEF8-E7BC-BB11-4D411A8968BE}"/>
              </a:ext>
            </a:extLst>
          </p:cNvPr>
          <p:cNvSpPr txBox="1"/>
          <p:nvPr/>
        </p:nvSpPr>
        <p:spPr>
          <a:xfrm>
            <a:off x="469439" y="1398163"/>
            <a:ext cx="9838342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5880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pt-BR" sz="20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Período: </a:t>
            </a:r>
            <a:r>
              <a:rPr lang="pt-BR" sz="2000" dirty="0" err="1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jul</a:t>
            </a:r>
            <a:r>
              <a:rPr lang="pt-BR" sz="20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/25 a out/25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20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Finalização </a:t>
            </a:r>
            <a:r>
              <a:rPr lang="pt-BR" sz="20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da revisão completa pela coordenação GT e equipe técnica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20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Encontro</a:t>
            </a:r>
            <a:r>
              <a:rPr lang="pt-BR" sz="20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 com membros do GT para discussão e validação do material produzido</a:t>
            </a:r>
            <a:endParaRPr lang="pt-BR" sz="2000" b="1" dirty="0">
              <a:solidFill>
                <a:srgbClr val="FF0000"/>
              </a:solidFill>
              <a:latin typeface="Fira Sans" panose="020B0503050000020004" pitchFamily="34" charset="0"/>
              <a:ea typeface="Fira Sans"/>
              <a:cs typeface="Fira Sans"/>
              <a:sym typeface="Fira Sans"/>
            </a:endParaRP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20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Reunião com CTA BR-FIC</a:t>
            </a:r>
            <a:r>
              <a:rPr lang="pt-BR" sz="20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 para apresentação do material produzido</a:t>
            </a:r>
          </a:p>
          <a:p>
            <a:pPr marL="1371600" lvl="2" indent="-355600" algn="just">
              <a:lnSpc>
                <a:spcPct val="150000"/>
              </a:lnSpc>
              <a:buSzPts val="2000"/>
              <a:buFont typeface="Fira Sans"/>
              <a:buChar char="◆"/>
            </a:pPr>
            <a:r>
              <a:rPr lang="pt-BR" sz="2000" b="1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Envio </a:t>
            </a:r>
            <a:r>
              <a:rPr lang="pt-BR" sz="2000" dirty="0">
                <a:solidFill>
                  <a:schemeClr val="dk1"/>
                </a:solidFill>
                <a:latin typeface="Fira Sans" panose="020B0503050000020004" pitchFamily="34" charset="0"/>
                <a:ea typeface="Fira Sans"/>
                <a:cs typeface="Fira Sans"/>
                <a:sym typeface="Fira Sans"/>
              </a:rPr>
              <a:t>do produção para a editora do MS</a:t>
            </a:r>
          </a:p>
        </p:txBody>
      </p:sp>
      <p:pic>
        <p:nvPicPr>
          <p:cNvPr id="1026" name="Picture 2" descr="Método - ícones de profissões e empregos grátis">
            <a:extLst>
              <a:ext uri="{FF2B5EF4-FFF2-40B4-BE49-F238E27FC236}">
                <a16:creationId xmlns:a16="http://schemas.microsoft.com/office/drawing/2014/main" id="{009FDAA8-C5AF-9D1A-B29C-316F5787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793" y="5194793"/>
            <a:ext cx="1663207" cy="16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AF9BDB-363D-B651-0552-1CF58B2496BB}"/>
              </a:ext>
            </a:extLst>
          </p:cNvPr>
          <p:cNvSpPr txBox="1"/>
          <p:nvPr/>
        </p:nvSpPr>
        <p:spPr>
          <a:xfrm>
            <a:off x="2659265" y="4890182"/>
            <a:ext cx="5458691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r>
              <a:rPr lang="pt-BR" sz="2000" dirty="0">
                <a:latin typeface="Fira Sans" panose="020B0503050000020004" pitchFamily="34" charset="0"/>
                <a:sym typeface="Source Sans Pro"/>
              </a:rPr>
              <a:t>Produto final:</a:t>
            </a:r>
          </a:p>
          <a:p>
            <a:r>
              <a:rPr lang="pt-BR" sz="2000" dirty="0">
                <a:latin typeface="Fira Sans" panose="020B0503050000020004" pitchFamily="34" charset="0"/>
                <a:sym typeface="Source Sans Pro"/>
              </a:rPr>
              <a:t>Protocolos de codificações especiais em mortalidade atualizado e publicado</a:t>
            </a:r>
          </a:p>
          <a:p>
            <a:endParaRPr lang="pt-BR" sz="2000" dirty="0"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3773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CD0D9-42F6-57AC-28FB-B4E561432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C0C27471-9A5B-1836-D38E-A0FD39360676}"/>
              </a:ext>
            </a:extLst>
          </p:cNvPr>
          <p:cNvSpPr txBox="1">
            <a:spLocks/>
          </p:cNvSpPr>
          <p:nvPr/>
        </p:nvSpPr>
        <p:spPr>
          <a:xfrm>
            <a:off x="162581" y="1834116"/>
            <a:ext cx="11866833" cy="378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Cadastro dos Codificadores </a:t>
            </a:r>
          </a:p>
          <a:p>
            <a:pPr algn="ctr"/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Fórum de Codificadores</a:t>
            </a:r>
            <a:endParaRPr lang="pt-BR" sz="5400" b="1" dirty="0">
              <a:solidFill>
                <a:srgbClr val="0066CC"/>
              </a:solidFill>
              <a:latin typeface="Source Sans Pro"/>
              <a:ea typeface="Source Sans Pro"/>
            </a:endParaRPr>
          </a:p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40EFE4-981B-24FC-3D96-F2D892DA5A99}"/>
              </a:ext>
            </a:extLst>
          </p:cNvPr>
          <p:cNvSpPr txBox="1"/>
          <p:nvPr/>
        </p:nvSpPr>
        <p:spPr>
          <a:xfrm>
            <a:off x="1276487" y="4020011"/>
            <a:ext cx="96390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1" dirty="0"/>
              <a:t>Ana Carolina Aires Prata</a:t>
            </a:r>
            <a:r>
              <a:rPr lang="pt-BR" i="1" dirty="0"/>
              <a:t> - </a:t>
            </a:r>
            <a:r>
              <a:rPr lang="pt-BR" sz="1600" b="1" dirty="0">
                <a:latin typeface="Fira Sans" panose="020B0503050000020004" pitchFamily="34" charset="0"/>
              </a:rPr>
              <a:t> CGIAE/DAENT/SVSA/MS</a:t>
            </a:r>
          </a:p>
          <a:p>
            <a:pPr algn="ctr"/>
            <a:r>
              <a:rPr lang="pt-BR" sz="1600" b="1" dirty="0">
                <a:latin typeface="Fira Sans" panose="020B0503050000020004" pitchFamily="34" charset="0"/>
              </a:rPr>
              <a:t>(15 MINUTOS)</a:t>
            </a:r>
          </a:p>
          <a:p>
            <a:pPr algn="ctr"/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lang="pt-BR" sz="1600" b="1" dirty="0">
              <a:latin typeface="Fira Sans" panose="020B05030500000200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111B59-417E-F744-A6A0-32EBC461D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5556" y="5832649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2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1CBA487-A461-F09F-B6D2-A2B32F23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11" y="2173214"/>
            <a:ext cx="8898513" cy="4079951"/>
          </a:xfrm>
          <a:prstGeom prst="rect">
            <a:avLst/>
          </a:prstGeom>
        </p:spPr>
      </p:pic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FE731A37-A2A5-AA06-E301-3A3B3646A950}"/>
              </a:ext>
            </a:extLst>
          </p:cNvPr>
          <p:cNvSpPr txBox="1">
            <a:spLocks/>
          </p:cNvSpPr>
          <p:nvPr/>
        </p:nvSpPr>
        <p:spPr>
          <a:xfrm>
            <a:off x="-1587750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Fórum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15584836-4678-CFF2-C85E-334C35BB68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219C3DB-7EED-3820-7CA0-114F805660E9}"/>
              </a:ext>
            </a:extLst>
          </p:cNvPr>
          <p:cNvSpPr txBox="1"/>
          <p:nvPr/>
        </p:nvSpPr>
        <p:spPr>
          <a:xfrm>
            <a:off x="979055" y="1344904"/>
            <a:ext cx="6890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https://svs.aids.gov.br/forum/index.php</a:t>
            </a:r>
          </a:p>
        </p:txBody>
      </p:sp>
    </p:spTree>
    <p:extLst>
      <p:ext uri="{BB962C8B-B14F-4D97-AF65-F5344CB8AC3E}">
        <p14:creationId xmlns:p14="http://schemas.microsoft.com/office/powerpoint/2010/main" val="4283093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89FF0-1B39-29C3-189C-753D6139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9C598FDD-92CE-F96F-BF95-9887551533A8}"/>
              </a:ext>
            </a:extLst>
          </p:cNvPr>
          <p:cNvSpPr txBox="1">
            <a:spLocks/>
          </p:cNvSpPr>
          <p:nvPr/>
        </p:nvSpPr>
        <p:spPr>
          <a:xfrm>
            <a:off x="-1587750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Fórum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A479943B-A3A8-66EB-E47C-BC4F38C047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BE851F1-C21D-1E5D-4528-B6BAD3FC777E}"/>
              </a:ext>
            </a:extLst>
          </p:cNvPr>
          <p:cNvSpPr txBox="1"/>
          <p:nvPr/>
        </p:nvSpPr>
        <p:spPr>
          <a:xfrm>
            <a:off x="295563" y="1108902"/>
            <a:ext cx="108527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Fira Sans"/>
              </a:rPr>
              <a:t> Participantes: </a:t>
            </a:r>
            <a:r>
              <a:rPr lang="pt-BR" sz="2000" dirty="0">
                <a:latin typeface="Fira Sans"/>
              </a:rPr>
              <a:t>o</a:t>
            </a:r>
            <a:r>
              <a:rPr lang="pt-BR" sz="2000" dirty="0"/>
              <a:t> acesso ao fórum é restrito a codificadores, multiplicadores e supervisores de qualidade de causas básicas cadastrados no SIM.</a:t>
            </a:r>
            <a:endParaRPr lang="pt-BR" sz="2000" dirty="0">
              <a:latin typeface="Fira San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b="1" dirty="0">
              <a:latin typeface="Fira San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Fira Sans"/>
              </a:rPr>
              <a:t>Objetivo: </a:t>
            </a:r>
            <a:r>
              <a:rPr lang="pt-BR" sz="2000" dirty="0">
                <a:latin typeface="Fira Sans"/>
              </a:rPr>
              <a:t>permitir o compartilhamento de conhecimentos, o esclarecimento de dúvidas e a discussão de casos complexos relacionados à codificação de mortalidade, sempre seguindo as diretrizes da 10ª Revisão da Classificação Internacional de Doenças (CID-10) e, futuramente, da CID-11, considerando sua implementação prevista para breve.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dirty="0">
              <a:latin typeface="Fira San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Fira Sans"/>
              </a:rPr>
              <a:t>Perfil usuário: </a:t>
            </a:r>
            <a:r>
              <a:rPr lang="pt-BR" sz="2000" dirty="0">
                <a:latin typeface="Fira Sans"/>
              </a:rPr>
              <a:t>Após ativação do cadastro é possível participação como leitor. Para participação ativa é necessário enviar e-mail solicitando inclusão no grupo de usuários.</a:t>
            </a:r>
            <a:endParaRPr lang="pt-BR" sz="2000" b="1" dirty="0">
              <a:latin typeface="Fira Sa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F12AF6-D060-FA99-7C47-32BB5A070AAD}"/>
              </a:ext>
            </a:extLst>
          </p:cNvPr>
          <p:cNvSpPr txBox="1"/>
          <p:nvPr/>
        </p:nvSpPr>
        <p:spPr>
          <a:xfrm>
            <a:off x="1742410" y="4913315"/>
            <a:ext cx="4744781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pPr algn="l"/>
            <a:r>
              <a:rPr lang="pt-BR" sz="1800" dirty="0"/>
              <a:t>Nome completo</a:t>
            </a:r>
          </a:p>
          <a:p>
            <a:pPr algn="l"/>
            <a:r>
              <a:rPr lang="pt-BR" sz="1800" dirty="0"/>
              <a:t>Instituição/Local de trabalho</a:t>
            </a:r>
          </a:p>
          <a:p>
            <a:pPr algn="l"/>
            <a:r>
              <a:rPr lang="pt-BR" sz="1800" dirty="0"/>
              <a:t>Nome de usuário cadastrado no fórum (conforme consta no e-mail de ativação)</a:t>
            </a:r>
          </a:p>
          <a:p>
            <a:r>
              <a:rPr lang="pt-BR" sz="1800" dirty="0">
                <a:solidFill>
                  <a:srgbClr val="FF0000"/>
                </a:solidFill>
              </a:rPr>
              <a:t>Inclusão no grupo em até 48 horas.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7D68CD-4056-7845-434A-EB9FAAC43A68}"/>
              </a:ext>
            </a:extLst>
          </p:cNvPr>
          <p:cNvSpPr txBox="1"/>
          <p:nvPr/>
        </p:nvSpPr>
        <p:spPr>
          <a:xfrm>
            <a:off x="7333672" y="5530691"/>
            <a:ext cx="389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algn="just"/>
            <a:r>
              <a:rPr lang="pt-BR" b="1" dirty="0">
                <a:latin typeface="Fira Sans"/>
              </a:rPr>
              <a:t>forum.mortalidade@saude.gov.br</a:t>
            </a:r>
          </a:p>
        </p:txBody>
      </p:sp>
      <p:pic>
        <p:nvPicPr>
          <p:cNvPr id="8" name="Gráfico 7" descr="Envelope">
            <a:extLst>
              <a:ext uri="{FF2B5EF4-FFF2-40B4-BE49-F238E27FC236}">
                <a16:creationId xmlns:a16="http://schemas.microsoft.com/office/drawing/2014/main" id="{F34C868F-3197-3CC0-9F04-AEAFAC658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6634" y="4936621"/>
            <a:ext cx="678075" cy="6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19ED7-6317-0D4B-6B36-809953741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BBE2AAE7-9350-D690-A6D8-F9945535C416}"/>
              </a:ext>
            </a:extLst>
          </p:cNvPr>
          <p:cNvSpPr txBox="1">
            <a:spLocks/>
          </p:cNvSpPr>
          <p:nvPr/>
        </p:nvSpPr>
        <p:spPr>
          <a:xfrm>
            <a:off x="-1587750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Fórum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104B063B-3D2D-8DC0-6F89-01D733F34E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86B71D2-EF86-1C9B-63C4-BE3233084A65}"/>
              </a:ext>
            </a:extLst>
          </p:cNvPr>
          <p:cNvSpPr txBox="1"/>
          <p:nvPr/>
        </p:nvSpPr>
        <p:spPr>
          <a:xfrm>
            <a:off x="1394691" y="1219738"/>
            <a:ext cx="108527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r>
              <a:rPr lang="pt-BR" sz="2400" b="1" dirty="0"/>
              <a:t>Tópicos disponíveis no Fórum</a:t>
            </a: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Implementação da CID-11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Revisão da CID-10 (2019)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Mortalidade por Causas Múltiplas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Outros Temas de Mortalidade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Mortalidade por Procedimentos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Mortalidade por Neoplasias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Mortalidade por Causas Externas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Mortalidade Materna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Mortalidade Infantil e Fetal</a:t>
            </a:r>
          </a:p>
          <a:p>
            <a:pPr algn="just"/>
            <a:endParaRPr lang="pt-BR" sz="2400" dirty="0">
              <a:latin typeface="Fira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F0CB71-010B-5982-1045-702559BEB83B}"/>
              </a:ext>
            </a:extLst>
          </p:cNvPr>
          <p:cNvSpPr txBox="1"/>
          <p:nvPr/>
        </p:nvSpPr>
        <p:spPr>
          <a:xfrm>
            <a:off x="7661678" y="2865581"/>
            <a:ext cx="3560504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r>
              <a:rPr lang="pt-BR" dirty="0">
                <a:sym typeface="Source Sans Pro"/>
              </a:rPr>
              <a:t>Os usuários devem utilizar os tópicos já existentes para enviar dúvidas,</a:t>
            </a:r>
          </a:p>
          <a:p>
            <a:r>
              <a:rPr lang="pt-BR" dirty="0">
                <a:sym typeface="Source Sans Pro"/>
              </a:rPr>
              <a:t>comentários ou discussões técnicas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752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A9CF-786F-23E6-8DD1-E11DD0B86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4EB26E0B-246A-8B6A-5F02-20E4396B80A3}"/>
              </a:ext>
            </a:extLst>
          </p:cNvPr>
          <p:cNvSpPr txBox="1">
            <a:spLocks/>
          </p:cNvSpPr>
          <p:nvPr/>
        </p:nvSpPr>
        <p:spPr>
          <a:xfrm>
            <a:off x="-1587750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Fórum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053EB050-BA5C-2F59-0E27-5430511B3D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ABC5B74-C429-B9DD-03A7-596883E886C7}"/>
              </a:ext>
            </a:extLst>
          </p:cNvPr>
          <p:cNvSpPr txBox="1"/>
          <p:nvPr/>
        </p:nvSpPr>
        <p:spPr>
          <a:xfrm>
            <a:off x="394597" y="1127374"/>
            <a:ext cx="10852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Fira Sans"/>
              </a:rPr>
              <a:t>Moderação:  </a:t>
            </a:r>
          </a:p>
          <a:p>
            <a:pPr algn="just"/>
            <a:r>
              <a:rPr lang="pt-BR" sz="2000" dirty="0"/>
              <a:t>Hulda Kedma Rodrigues </a:t>
            </a:r>
            <a:r>
              <a:rPr lang="pt-BR" sz="2000" dirty="0" err="1"/>
              <a:t>Orenha</a:t>
            </a:r>
            <a:r>
              <a:rPr lang="pt-BR" sz="2000" dirty="0"/>
              <a:t> – Membro da CTA BR-FIC e equipe do CC BR-FIC. </a:t>
            </a:r>
          </a:p>
          <a:p>
            <a:pPr algn="just"/>
            <a:r>
              <a:rPr lang="pt-BR" sz="2000" dirty="0" err="1"/>
              <a:t>Angela</a:t>
            </a:r>
            <a:r>
              <a:rPr lang="pt-BR" sz="2000" dirty="0"/>
              <a:t> Maria Cascão – Membro da CTA BR-FIC e equipe do CC BR-FIC. 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Fira Sans"/>
              </a:rPr>
              <a:t>Suporte de codificação em mortalidade: </a:t>
            </a:r>
          </a:p>
          <a:p>
            <a:pPr algn="just"/>
            <a:r>
              <a:rPr lang="pt-BR" sz="2000" dirty="0" err="1"/>
              <a:t>Yluska</a:t>
            </a:r>
            <a:r>
              <a:rPr lang="pt-BR" sz="2000" dirty="0"/>
              <a:t> Myrna Meneses Brandão e Mendes – Equipe do CC BR-FIC. 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Fira Sans"/>
              </a:rPr>
              <a:t>Outros temas em mortalidade e CID-11: </a:t>
            </a:r>
          </a:p>
          <a:p>
            <a:pPr algn="just"/>
            <a:r>
              <a:rPr lang="pt-BR" sz="2000" dirty="0"/>
              <a:t>Silvia Von </a:t>
            </a:r>
            <a:r>
              <a:rPr lang="pt-BR" sz="2000" dirty="0" err="1"/>
              <a:t>Tiesenhausen</a:t>
            </a:r>
            <a:r>
              <a:rPr lang="pt-BR" sz="2000" dirty="0"/>
              <a:t> de Sousa Carmo – Equipe do CC BR-FIC, membro do Grupo de Referência em Mortalidade da WHO-FIC</a:t>
            </a:r>
          </a:p>
          <a:p>
            <a:pPr algn="just"/>
            <a:endParaRPr lang="pt-BR" sz="2000" dirty="0">
              <a:latin typeface="Fira San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>
                <a:latin typeface="Fira Sans"/>
              </a:rPr>
              <a:t>Assuntos administrativos:  </a:t>
            </a:r>
          </a:p>
          <a:p>
            <a:pPr algn="just"/>
            <a:r>
              <a:rPr lang="pt-BR" sz="2000" dirty="0"/>
              <a:t>Ana Carolina Aires Cerqueira Prata – Equipe do CC BR-FIC e membro do Grupo de Educação e Implementação das Classificações (EIC) da WHO-FIC. </a:t>
            </a:r>
          </a:p>
          <a:p>
            <a:pPr algn="just"/>
            <a:r>
              <a:rPr lang="pt-BR" sz="2000" dirty="0"/>
              <a:t>Elaine Dias de Oliveira Rincon – Equipe do CC BR-FIC. </a:t>
            </a:r>
          </a:p>
          <a:p>
            <a:pPr algn="just"/>
            <a:endParaRPr lang="pt-BR" sz="2000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20561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ECD5A106-E438-90A3-6D5A-5A8957FFBA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75" y="3304309"/>
            <a:ext cx="316929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82C0DB7B-5F8F-21CD-6A12-20FB63DC3D56}"/>
              </a:ext>
            </a:extLst>
          </p:cNvPr>
          <p:cNvSpPr txBox="1">
            <a:spLocks/>
          </p:cNvSpPr>
          <p:nvPr/>
        </p:nvSpPr>
        <p:spPr>
          <a:xfrm>
            <a:off x="157446" y="2737609"/>
            <a:ext cx="281967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  <a:defRPr sz="3400" b="1">
                <a:solidFill>
                  <a:srgbClr val="0066CC"/>
                </a:solidFill>
                <a:latin typeface="Source Sans Pro"/>
                <a:ea typeface="Source Sans Pro"/>
                <a:cs typeface="Source Sans Pro"/>
              </a:defRPr>
            </a:lvl1pPr>
          </a:lstStyle>
          <a:p>
            <a:r>
              <a:rPr lang="pt-BR" dirty="0">
                <a:sym typeface="Source Sans Pro"/>
              </a:rPr>
              <a:t>Programação</a:t>
            </a:r>
          </a:p>
        </p:txBody>
      </p:sp>
      <p:grpSp>
        <p:nvGrpSpPr>
          <p:cNvPr id="291" name="Group 286">
            <a:extLst>
              <a:ext uri="{FF2B5EF4-FFF2-40B4-BE49-F238E27FC236}">
                <a16:creationId xmlns:a16="http://schemas.microsoft.com/office/drawing/2014/main" id="{BD4EAB0C-C415-F829-8F14-23ED4F4E0F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16274" y="341313"/>
            <a:ext cx="7331223" cy="6369342"/>
            <a:chOff x="2026" y="215"/>
            <a:chExt cx="4413" cy="3834"/>
          </a:xfrm>
        </p:grpSpPr>
        <p:grpSp>
          <p:nvGrpSpPr>
            <p:cNvPr id="293" name="Group 487">
              <a:extLst>
                <a:ext uri="{FF2B5EF4-FFF2-40B4-BE49-F238E27FC236}">
                  <a16:creationId xmlns:a16="http://schemas.microsoft.com/office/drawing/2014/main" id="{2E17F63F-B785-5866-8666-4059EA898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6" y="215"/>
              <a:ext cx="4597" cy="2839"/>
              <a:chOff x="2026" y="215"/>
              <a:chExt cx="4597" cy="2839"/>
            </a:xfrm>
          </p:grpSpPr>
          <p:sp>
            <p:nvSpPr>
              <p:cNvPr id="373" name="Rectangle 287">
                <a:extLst>
                  <a:ext uri="{FF2B5EF4-FFF2-40B4-BE49-F238E27FC236}">
                    <a16:creationId xmlns:a16="http://schemas.microsoft.com/office/drawing/2014/main" id="{6DDD24F6-5A0A-BB3E-9FD9-E3CFFE48E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222"/>
                <a:ext cx="667" cy="146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4" name="Rectangle 288">
                <a:extLst>
                  <a:ext uri="{FF2B5EF4-FFF2-40B4-BE49-F238E27FC236}">
                    <a16:creationId xmlns:a16="http://schemas.microsoft.com/office/drawing/2014/main" id="{08CF5597-DC92-92E8-2D6F-7BA9A5D67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223"/>
                <a:ext cx="667" cy="144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5" name="Rectangle 289">
                <a:extLst>
                  <a:ext uri="{FF2B5EF4-FFF2-40B4-BE49-F238E27FC236}">
                    <a16:creationId xmlns:a16="http://schemas.microsoft.com/office/drawing/2014/main" id="{774AFBB7-07EF-7305-B900-2B59170DA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" y="223"/>
                <a:ext cx="44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Horário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290">
                <a:extLst>
                  <a:ext uri="{FF2B5EF4-FFF2-40B4-BE49-F238E27FC236}">
                    <a16:creationId xmlns:a16="http://schemas.microsoft.com/office/drawing/2014/main" id="{073B4848-4159-3295-1AE8-EAC42FFA9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223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291">
                <a:extLst>
                  <a:ext uri="{FF2B5EF4-FFF2-40B4-BE49-F238E27FC236}">
                    <a16:creationId xmlns:a16="http://schemas.microsoft.com/office/drawing/2014/main" id="{BDD75551-0B7E-8B51-AB54-0D1841DD3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22"/>
                <a:ext cx="3723" cy="146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8" name="Rectangle 292">
                <a:extLst>
                  <a:ext uri="{FF2B5EF4-FFF2-40B4-BE49-F238E27FC236}">
                    <a16:creationId xmlns:a16="http://schemas.microsoft.com/office/drawing/2014/main" id="{A7794D7F-F286-4D4D-C4D6-7393B9C3F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23"/>
                <a:ext cx="3723" cy="144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79" name="Rectangle 293">
                <a:extLst>
                  <a:ext uri="{FF2B5EF4-FFF2-40B4-BE49-F238E27FC236}">
                    <a16:creationId xmlns:a16="http://schemas.microsoft.com/office/drawing/2014/main" id="{86D2708A-EEF0-001E-575D-672E29229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23"/>
                <a:ext cx="149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                                                    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294">
                <a:extLst>
                  <a:ext uri="{FF2B5EF4-FFF2-40B4-BE49-F238E27FC236}">
                    <a16:creationId xmlns:a16="http://schemas.microsoft.com/office/drawing/2014/main" id="{D83283BF-7F20-C3CB-55AB-24BA27B27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6" y="223"/>
                <a:ext cx="5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Atividades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295">
                <a:extLst>
                  <a:ext uri="{FF2B5EF4-FFF2-40B4-BE49-F238E27FC236}">
                    <a16:creationId xmlns:a16="http://schemas.microsoft.com/office/drawing/2014/main" id="{806E34C6-16A9-F4E2-6803-73C20FB85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8" y="223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296">
                <a:extLst>
                  <a:ext uri="{FF2B5EF4-FFF2-40B4-BE49-F238E27FC236}">
                    <a16:creationId xmlns:a16="http://schemas.microsoft.com/office/drawing/2014/main" id="{249BC13E-F5E9-9ABC-FC2D-50CB7F07A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21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3" name="Rectangle 297">
                <a:extLst>
                  <a:ext uri="{FF2B5EF4-FFF2-40B4-BE49-F238E27FC236}">
                    <a16:creationId xmlns:a16="http://schemas.microsoft.com/office/drawing/2014/main" id="{6830DA99-9706-326D-339C-B69922AD0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21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4" name="Rectangle 298">
                <a:extLst>
                  <a:ext uri="{FF2B5EF4-FFF2-40B4-BE49-F238E27FC236}">
                    <a16:creationId xmlns:a16="http://schemas.microsoft.com/office/drawing/2014/main" id="{47292D51-7F32-418B-457D-C87DB6215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215"/>
                <a:ext cx="66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5" name="Rectangle 299">
                <a:extLst>
                  <a:ext uri="{FF2B5EF4-FFF2-40B4-BE49-F238E27FC236}">
                    <a16:creationId xmlns:a16="http://schemas.microsoft.com/office/drawing/2014/main" id="{03DF68A3-73FC-BDE9-4E64-DE3B4D8B7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1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6" name="Rectangle 300">
                <a:extLst>
                  <a:ext uri="{FF2B5EF4-FFF2-40B4-BE49-F238E27FC236}">
                    <a16:creationId xmlns:a16="http://schemas.microsoft.com/office/drawing/2014/main" id="{3F126E21-1A8F-EFC5-8A21-CCA7744EE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15"/>
                <a:ext cx="37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7" name="Rectangle 301">
                <a:extLst>
                  <a:ext uri="{FF2B5EF4-FFF2-40B4-BE49-F238E27FC236}">
                    <a16:creationId xmlns:a16="http://schemas.microsoft.com/office/drawing/2014/main" id="{CEAED47F-3D50-25BE-84AF-B3EF46D6E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21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8" name="Rectangle 302">
                <a:extLst>
                  <a:ext uri="{FF2B5EF4-FFF2-40B4-BE49-F238E27FC236}">
                    <a16:creationId xmlns:a16="http://schemas.microsoft.com/office/drawing/2014/main" id="{FEC4B3CB-21FD-AF1E-0F79-22736F61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21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89" name="Rectangle 303">
                <a:extLst>
                  <a:ext uri="{FF2B5EF4-FFF2-40B4-BE49-F238E27FC236}">
                    <a16:creationId xmlns:a16="http://schemas.microsoft.com/office/drawing/2014/main" id="{3D16EDC6-C47A-A4E9-61B2-9C3CD33FE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222"/>
                <a:ext cx="7" cy="14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0" name="Rectangle 304">
                <a:extLst>
                  <a:ext uri="{FF2B5EF4-FFF2-40B4-BE49-F238E27FC236}">
                    <a16:creationId xmlns:a16="http://schemas.microsoft.com/office/drawing/2014/main" id="{2101D184-D633-BA17-9F88-02DDFB7E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22"/>
                <a:ext cx="7" cy="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1" name="Rectangle 305">
                <a:extLst>
                  <a:ext uri="{FF2B5EF4-FFF2-40B4-BE49-F238E27FC236}">
                    <a16:creationId xmlns:a16="http://schemas.microsoft.com/office/drawing/2014/main" id="{6368DB49-3F06-9A39-7093-19AA46DB7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222"/>
                <a:ext cx="7" cy="14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392" name="Rectangle 306">
                <a:extLst>
                  <a:ext uri="{FF2B5EF4-FFF2-40B4-BE49-F238E27FC236}">
                    <a16:creationId xmlns:a16="http://schemas.microsoft.com/office/drawing/2014/main" id="{2471A8FC-7751-F270-F6CC-43E5823BF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428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09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Rectangle 307">
                <a:extLst>
                  <a:ext uri="{FF2B5EF4-FFF2-40B4-BE49-F238E27FC236}">
                    <a16:creationId xmlns:a16="http://schemas.microsoft.com/office/drawing/2014/main" id="{D81CD1A4-8C23-F781-15BD-0CE5C8AB9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428"/>
                <a:ext cx="12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Rectangle 308">
                <a:extLst>
                  <a:ext uri="{FF2B5EF4-FFF2-40B4-BE49-F238E27FC236}">
                    <a16:creationId xmlns:a16="http://schemas.microsoft.com/office/drawing/2014/main" id="{06E9C778-D9CD-A096-ACE6-C20384464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428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Rectangle 309">
                <a:extLst>
                  <a:ext uri="{FF2B5EF4-FFF2-40B4-BE49-F238E27FC236}">
                    <a16:creationId xmlns:a16="http://schemas.microsoft.com/office/drawing/2014/main" id="{F1CF3E07-3BC5-D4DB-FD4D-8B84DEFF6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428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310">
                <a:extLst>
                  <a:ext uri="{FF2B5EF4-FFF2-40B4-BE49-F238E27FC236}">
                    <a16:creationId xmlns:a16="http://schemas.microsoft.com/office/drawing/2014/main" id="{12634C72-17B0-7E31-F49D-B0FC4312A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428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311">
                <a:extLst>
                  <a:ext uri="{FF2B5EF4-FFF2-40B4-BE49-F238E27FC236}">
                    <a16:creationId xmlns:a16="http://schemas.microsoft.com/office/drawing/2014/main" id="{6BA33C50-1DF7-2B15-E4E3-6825D3C29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428"/>
                <a:ext cx="19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às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Rectangle 312">
                <a:extLst>
                  <a:ext uri="{FF2B5EF4-FFF2-40B4-BE49-F238E27FC236}">
                    <a16:creationId xmlns:a16="http://schemas.microsoft.com/office/drawing/2014/main" id="{EDCB5644-7A49-77D0-5859-F05242F20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428"/>
                <a:ext cx="11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Rectangle 313">
                <a:extLst>
                  <a:ext uri="{FF2B5EF4-FFF2-40B4-BE49-F238E27FC236}">
                    <a16:creationId xmlns:a16="http://schemas.microsoft.com/office/drawing/2014/main" id="{EE7032DB-6B95-192A-3E19-6BDE30C18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571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Rectangle 314">
                <a:extLst>
                  <a:ext uri="{FF2B5EF4-FFF2-40B4-BE49-F238E27FC236}">
                    <a16:creationId xmlns:a16="http://schemas.microsoft.com/office/drawing/2014/main" id="{EE2B2DA1-27FA-8D6C-4438-2267713BB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571"/>
                <a:ext cx="12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Rectangle 315">
                <a:extLst>
                  <a:ext uri="{FF2B5EF4-FFF2-40B4-BE49-F238E27FC236}">
                    <a16:creationId xmlns:a16="http://schemas.microsoft.com/office/drawing/2014/main" id="{93AB0A7E-5C03-F134-5A9D-F8E80986E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571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Rectangle 316">
                <a:extLst>
                  <a:ext uri="{FF2B5EF4-FFF2-40B4-BE49-F238E27FC236}">
                    <a16:creationId xmlns:a16="http://schemas.microsoft.com/office/drawing/2014/main" id="{4E95564C-A33B-8907-0646-FF6A409CF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571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" name="Rectangle 317">
                <a:extLst>
                  <a:ext uri="{FF2B5EF4-FFF2-40B4-BE49-F238E27FC236}">
                    <a16:creationId xmlns:a16="http://schemas.microsoft.com/office/drawing/2014/main" id="{ED48B388-67B9-628F-F3F5-9BDAF343B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75"/>
                <a:ext cx="128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ABERTURA DA REUNIÃO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Rectangle 318">
                <a:extLst>
                  <a:ext uri="{FF2B5EF4-FFF2-40B4-BE49-F238E27FC236}">
                    <a16:creationId xmlns:a16="http://schemas.microsoft.com/office/drawing/2014/main" id="{E5B0CB9D-FEED-7391-7C3B-F721DD17B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" y="37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Rectangle 319">
                <a:extLst>
                  <a:ext uri="{FF2B5EF4-FFF2-40B4-BE49-F238E27FC236}">
                    <a16:creationId xmlns:a16="http://schemas.microsoft.com/office/drawing/2014/main" id="{6C9F264A-A7F1-91E7-EDCF-499B6E726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6" y="37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Rectangle 320">
                <a:extLst>
                  <a:ext uri="{FF2B5EF4-FFF2-40B4-BE49-F238E27FC236}">
                    <a16:creationId xmlns:a16="http://schemas.microsoft.com/office/drawing/2014/main" id="{A72DD500-D35D-752F-68DB-10B782F7E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517"/>
                <a:ext cx="607" cy="1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07" name="Rectangle 321">
                <a:extLst>
                  <a:ext uri="{FF2B5EF4-FFF2-40B4-BE49-F238E27FC236}">
                    <a16:creationId xmlns:a16="http://schemas.microsoft.com/office/drawing/2014/main" id="{D6B23B1F-7182-9768-FE9A-AC331F1B3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518"/>
                <a:ext cx="30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1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Boas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322">
                <a:extLst>
                  <a:ext uri="{FF2B5EF4-FFF2-40B4-BE49-F238E27FC236}">
                    <a16:creationId xmlns:a16="http://schemas.microsoft.com/office/drawing/2014/main" id="{FA192A01-B264-5B80-4B4F-EC7E472C0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518"/>
                <a:ext cx="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1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323">
                <a:extLst>
                  <a:ext uri="{FF2B5EF4-FFF2-40B4-BE49-F238E27FC236}">
                    <a16:creationId xmlns:a16="http://schemas.microsoft.com/office/drawing/2014/main" id="{979DE3AD-AFEF-A10D-930C-E005DB45C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2" y="518"/>
                <a:ext cx="38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1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vindas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324">
                <a:extLst>
                  <a:ext uri="{FF2B5EF4-FFF2-40B4-BE49-F238E27FC236}">
                    <a16:creationId xmlns:a16="http://schemas.microsoft.com/office/drawing/2014/main" id="{448E919F-08F2-D860-E3A9-8D86BC0E0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" y="518"/>
                <a:ext cx="7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1" i="0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325">
                <a:extLst>
                  <a:ext uri="{FF2B5EF4-FFF2-40B4-BE49-F238E27FC236}">
                    <a16:creationId xmlns:a16="http://schemas.microsoft.com/office/drawing/2014/main" id="{67111EBC-D02E-468A-729D-DA4B5F789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635"/>
                <a:ext cx="601" cy="1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12" name="Rectangle 326">
                <a:extLst>
                  <a:ext uri="{FF2B5EF4-FFF2-40B4-BE49-F238E27FC236}">
                    <a16:creationId xmlns:a16="http://schemas.microsoft.com/office/drawing/2014/main" id="{572CD305-0499-DEA4-5F4F-BBE67F758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649"/>
                <a:ext cx="69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Dácio Rabello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Rectangle 327">
                <a:extLst>
                  <a:ext uri="{FF2B5EF4-FFF2-40B4-BE49-F238E27FC236}">
                    <a16:creationId xmlns:a16="http://schemas.microsoft.com/office/drawing/2014/main" id="{31D77D37-FA4E-C190-5D93-2626C83B1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635"/>
                <a:ext cx="8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328">
                <a:extLst>
                  <a:ext uri="{FF2B5EF4-FFF2-40B4-BE49-F238E27FC236}">
                    <a16:creationId xmlns:a16="http://schemas.microsoft.com/office/drawing/2014/main" id="{97154A3C-2363-A501-1D63-36B61F37E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635"/>
                <a:ext cx="9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329">
                <a:extLst>
                  <a:ext uri="{FF2B5EF4-FFF2-40B4-BE49-F238E27FC236}">
                    <a16:creationId xmlns:a16="http://schemas.microsoft.com/office/drawing/2014/main" id="{D9C0A1CF-BACB-3CE7-EA75-A85AE3D09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" y="635"/>
                <a:ext cx="8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Rectangle 330">
                <a:extLst>
                  <a:ext uri="{FF2B5EF4-FFF2-40B4-BE49-F238E27FC236}">
                    <a16:creationId xmlns:a16="http://schemas.microsoft.com/office/drawing/2014/main" id="{C0D47FCA-1D90-3F37-9242-E6445F6AC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5" y="635"/>
                <a:ext cx="64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Coordenador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331">
                <a:extLst>
                  <a:ext uri="{FF2B5EF4-FFF2-40B4-BE49-F238E27FC236}">
                    <a16:creationId xmlns:a16="http://schemas.microsoft.com/office/drawing/2014/main" id="{A7260A4D-9071-845D-407B-C3C4D82F0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635"/>
                <a:ext cx="9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332">
                <a:extLst>
                  <a:ext uri="{FF2B5EF4-FFF2-40B4-BE49-F238E27FC236}">
                    <a16:creationId xmlns:a16="http://schemas.microsoft.com/office/drawing/2014/main" id="{7C899FCF-BDD5-80C0-ED1D-4AF3CA5D2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635"/>
                <a:ext cx="2639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Geral de Informações e Análises Epidemiológicas (CGIAE)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Rectangle 333">
                <a:extLst>
                  <a:ext uri="{FF2B5EF4-FFF2-40B4-BE49-F238E27FC236}">
                    <a16:creationId xmlns:a16="http://schemas.microsoft.com/office/drawing/2014/main" id="{412293D5-0966-9C29-3A6B-DEA00522F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0" y="635"/>
                <a:ext cx="8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Rectangle 334">
                <a:extLst>
                  <a:ext uri="{FF2B5EF4-FFF2-40B4-BE49-F238E27FC236}">
                    <a16:creationId xmlns:a16="http://schemas.microsoft.com/office/drawing/2014/main" id="{15866378-0F25-C8C9-B559-2A616F854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655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Rectangle 335">
                <a:extLst>
                  <a:ext uri="{FF2B5EF4-FFF2-40B4-BE49-F238E27FC236}">
                    <a16:creationId xmlns:a16="http://schemas.microsoft.com/office/drawing/2014/main" id="{E3383340-06A2-5EA1-6C95-B4985EBAD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36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2" name="Rectangle 336">
                <a:extLst>
                  <a:ext uri="{FF2B5EF4-FFF2-40B4-BE49-F238E27FC236}">
                    <a16:creationId xmlns:a16="http://schemas.microsoft.com/office/drawing/2014/main" id="{832CE972-1EEC-4BF9-8D8B-F62077701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368"/>
                <a:ext cx="66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3" name="Rectangle 337">
                <a:extLst>
                  <a:ext uri="{FF2B5EF4-FFF2-40B4-BE49-F238E27FC236}">
                    <a16:creationId xmlns:a16="http://schemas.microsoft.com/office/drawing/2014/main" id="{BC5F1D53-F5A2-0CD2-91C2-E93C2F3D2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36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4" name="Rectangle 338">
                <a:extLst>
                  <a:ext uri="{FF2B5EF4-FFF2-40B4-BE49-F238E27FC236}">
                    <a16:creationId xmlns:a16="http://schemas.microsoft.com/office/drawing/2014/main" id="{67BD6905-9902-4D29-B9A9-5FBF7592F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68"/>
                <a:ext cx="37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5" name="Rectangle 339">
                <a:extLst>
                  <a:ext uri="{FF2B5EF4-FFF2-40B4-BE49-F238E27FC236}">
                    <a16:creationId xmlns:a16="http://schemas.microsoft.com/office/drawing/2014/main" id="{6FA32B0C-FC35-942F-30FD-BB344972E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368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6" name="Rectangle 340">
                <a:extLst>
                  <a:ext uri="{FF2B5EF4-FFF2-40B4-BE49-F238E27FC236}">
                    <a16:creationId xmlns:a16="http://schemas.microsoft.com/office/drawing/2014/main" id="{9842390B-A908-8737-F5C6-73FFCA7FE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375"/>
                <a:ext cx="7" cy="3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7" name="Rectangle 341">
                <a:extLst>
                  <a:ext uri="{FF2B5EF4-FFF2-40B4-BE49-F238E27FC236}">
                    <a16:creationId xmlns:a16="http://schemas.microsoft.com/office/drawing/2014/main" id="{45C500D6-7DE5-5A37-D61E-77B66FFDE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375"/>
                <a:ext cx="7" cy="3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8" name="Rectangle 342">
                <a:extLst>
                  <a:ext uri="{FF2B5EF4-FFF2-40B4-BE49-F238E27FC236}">
                    <a16:creationId xmlns:a16="http://schemas.microsoft.com/office/drawing/2014/main" id="{F8DF1DA9-42C6-7FEC-E2D8-F0B995F9E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375"/>
                <a:ext cx="7" cy="3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29" name="Rectangle 343">
                <a:extLst>
                  <a:ext uri="{FF2B5EF4-FFF2-40B4-BE49-F238E27FC236}">
                    <a16:creationId xmlns:a16="http://schemas.microsoft.com/office/drawing/2014/main" id="{8E0766D9-9C46-DBD9-CDFE-403340D91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022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Rectangle 344">
                <a:extLst>
                  <a:ext uri="{FF2B5EF4-FFF2-40B4-BE49-F238E27FC236}">
                    <a16:creationId xmlns:a16="http://schemas.microsoft.com/office/drawing/2014/main" id="{C973E9CF-73C7-754A-088C-148BE0251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022"/>
                <a:ext cx="12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345">
                <a:extLst>
                  <a:ext uri="{FF2B5EF4-FFF2-40B4-BE49-F238E27FC236}">
                    <a16:creationId xmlns:a16="http://schemas.microsoft.com/office/drawing/2014/main" id="{CD6270FF-D103-91DE-DA05-75416E36E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022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Rectangle 346">
                <a:extLst>
                  <a:ext uri="{FF2B5EF4-FFF2-40B4-BE49-F238E27FC236}">
                    <a16:creationId xmlns:a16="http://schemas.microsoft.com/office/drawing/2014/main" id="{97B2FE91-4283-72DB-C110-BB915CF4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2" y="1022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" name="Rectangle 347">
                <a:extLst>
                  <a:ext uri="{FF2B5EF4-FFF2-40B4-BE49-F238E27FC236}">
                    <a16:creationId xmlns:a16="http://schemas.microsoft.com/office/drawing/2014/main" id="{02D0AFBD-C247-1159-FDBF-2C6F6060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1022"/>
                <a:ext cx="19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às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Rectangle 348">
                <a:extLst>
                  <a:ext uri="{FF2B5EF4-FFF2-40B4-BE49-F238E27FC236}">
                    <a16:creationId xmlns:a16="http://schemas.microsoft.com/office/drawing/2014/main" id="{291B8194-C4DD-8DA4-16CD-2EB9E95E5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1022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Rectangle 349">
                <a:extLst>
                  <a:ext uri="{FF2B5EF4-FFF2-40B4-BE49-F238E27FC236}">
                    <a16:creationId xmlns:a16="http://schemas.microsoft.com/office/drawing/2014/main" id="{26C9308C-F75F-C02E-B4E9-991279DD0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7" y="1166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Rectangle 350">
                <a:extLst>
                  <a:ext uri="{FF2B5EF4-FFF2-40B4-BE49-F238E27FC236}">
                    <a16:creationId xmlns:a16="http://schemas.microsoft.com/office/drawing/2014/main" id="{75C1A398-1594-31D4-34C6-F47E0005F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6" y="1166"/>
                <a:ext cx="12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351">
                <a:extLst>
                  <a:ext uri="{FF2B5EF4-FFF2-40B4-BE49-F238E27FC236}">
                    <a16:creationId xmlns:a16="http://schemas.microsoft.com/office/drawing/2014/main" id="{BB3F5FBF-0F2B-B7E6-EE41-795B01B55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1166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Rectangle 352">
                <a:extLst>
                  <a:ext uri="{FF2B5EF4-FFF2-40B4-BE49-F238E27FC236}">
                    <a16:creationId xmlns:a16="http://schemas.microsoft.com/office/drawing/2014/main" id="{7EEE74C0-DA33-86B9-C12E-7BCF97A8F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" y="1166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353">
                <a:extLst>
                  <a:ext uri="{FF2B5EF4-FFF2-40B4-BE49-F238E27FC236}">
                    <a16:creationId xmlns:a16="http://schemas.microsoft.com/office/drawing/2014/main" id="{4361E148-8427-0651-B054-B9AF91EE9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840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354">
                <a:extLst>
                  <a:ext uri="{FF2B5EF4-FFF2-40B4-BE49-F238E27FC236}">
                    <a16:creationId xmlns:a16="http://schemas.microsoft.com/office/drawing/2014/main" id="{0B84015F-1F56-B4B7-968D-1EF71FC1B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4" y="840"/>
                <a:ext cx="77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ATIVIDADES D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355">
                <a:extLst>
                  <a:ext uri="{FF2B5EF4-FFF2-40B4-BE49-F238E27FC236}">
                    <a16:creationId xmlns:a16="http://schemas.microsoft.com/office/drawing/2014/main" id="{B6EAB631-6FC9-B008-25B0-061C2A95D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4" y="840"/>
                <a:ext cx="46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 CC BR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356">
                <a:extLst>
                  <a:ext uri="{FF2B5EF4-FFF2-40B4-BE49-F238E27FC236}">
                    <a16:creationId xmlns:a16="http://schemas.microsoft.com/office/drawing/2014/main" id="{50E793C8-DA9F-082C-B2CE-D29CC6FA9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" y="840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Rectangle 357">
                <a:extLst>
                  <a:ext uri="{FF2B5EF4-FFF2-40B4-BE49-F238E27FC236}">
                    <a16:creationId xmlns:a16="http://schemas.microsoft.com/office/drawing/2014/main" id="{12298F13-AB0C-DA53-E207-BF21BCA83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840"/>
                <a:ext cx="24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FIC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358">
                <a:extLst>
                  <a:ext uri="{FF2B5EF4-FFF2-40B4-BE49-F238E27FC236}">
                    <a16:creationId xmlns:a16="http://schemas.microsoft.com/office/drawing/2014/main" id="{4EC14730-AEB1-F53C-AFF3-BEA5901A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840"/>
                <a:ext cx="73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com apoio da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359">
                <a:extLst>
                  <a:ext uri="{FF2B5EF4-FFF2-40B4-BE49-F238E27FC236}">
                    <a16:creationId xmlns:a16="http://schemas.microsoft.com/office/drawing/2014/main" id="{EC771E9D-1097-5F7C-32D3-48D75CE97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3" y="840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360">
                <a:extLst>
                  <a:ext uri="{FF2B5EF4-FFF2-40B4-BE49-F238E27FC236}">
                    <a16:creationId xmlns:a16="http://schemas.microsoft.com/office/drawing/2014/main" id="{44EAF62D-A3CA-DF5D-28F7-E8F40B659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0" y="840"/>
                <a:ext cx="42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CTA BR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361">
                <a:extLst>
                  <a:ext uri="{FF2B5EF4-FFF2-40B4-BE49-F238E27FC236}">
                    <a16:creationId xmlns:a16="http://schemas.microsoft.com/office/drawing/2014/main" id="{14482D15-7E3D-294D-8E58-BEF1A6981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8" y="840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362">
                <a:extLst>
                  <a:ext uri="{FF2B5EF4-FFF2-40B4-BE49-F238E27FC236}">
                    <a16:creationId xmlns:a16="http://schemas.microsoft.com/office/drawing/2014/main" id="{1D8D17E5-CAA8-A70D-7AB2-A3DFE5D66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3" y="840"/>
                <a:ext cx="42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FIC 202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363">
                <a:extLst>
                  <a:ext uri="{FF2B5EF4-FFF2-40B4-BE49-F238E27FC236}">
                    <a16:creationId xmlns:a16="http://schemas.microsoft.com/office/drawing/2014/main" id="{30885B4A-2A58-45BB-D8E6-5BCB378CF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4" y="840"/>
                <a:ext cx="12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364">
                <a:extLst>
                  <a:ext uri="{FF2B5EF4-FFF2-40B4-BE49-F238E27FC236}">
                    <a16:creationId xmlns:a16="http://schemas.microsoft.com/office/drawing/2014/main" id="{73D790AF-B2A5-B8E1-5221-3B060DF82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3" y="840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Rectangle 365">
                <a:extLst>
                  <a:ext uri="{FF2B5EF4-FFF2-40B4-BE49-F238E27FC236}">
                    <a16:creationId xmlns:a16="http://schemas.microsoft.com/office/drawing/2014/main" id="{B44C7636-0DA0-EC8E-A62B-A9A2CA70B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982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Rectangle 366">
                <a:extLst>
                  <a:ext uri="{FF2B5EF4-FFF2-40B4-BE49-F238E27FC236}">
                    <a16:creationId xmlns:a16="http://schemas.microsoft.com/office/drawing/2014/main" id="{554AB133-8FC1-21E9-CF2A-6002E3490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982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Rectangle 367">
                <a:extLst>
                  <a:ext uri="{FF2B5EF4-FFF2-40B4-BE49-F238E27FC236}">
                    <a16:creationId xmlns:a16="http://schemas.microsoft.com/office/drawing/2014/main" id="{89293DB5-5BD7-C02C-89D6-3078A3EBE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" y="982"/>
                <a:ext cx="949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Atuação do CC BR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Rectangle 368">
                <a:extLst>
                  <a:ext uri="{FF2B5EF4-FFF2-40B4-BE49-F238E27FC236}">
                    <a16:creationId xmlns:a16="http://schemas.microsoft.com/office/drawing/2014/main" id="{28A57D06-A79B-D901-417A-B7FB43100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982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369">
                <a:extLst>
                  <a:ext uri="{FF2B5EF4-FFF2-40B4-BE49-F238E27FC236}">
                    <a16:creationId xmlns:a16="http://schemas.microsoft.com/office/drawing/2014/main" id="{5ED99DC0-0C88-D6FA-7DF0-2499C5D28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" y="982"/>
                <a:ext cx="61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FIC em 202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Rectangle 370">
                <a:extLst>
                  <a:ext uri="{FF2B5EF4-FFF2-40B4-BE49-F238E27FC236}">
                    <a16:creationId xmlns:a16="http://schemas.microsoft.com/office/drawing/2014/main" id="{B01384F7-50D5-EBC3-1667-DE137F3E3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7" y="982"/>
                <a:ext cx="12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371">
                <a:extLst>
                  <a:ext uri="{FF2B5EF4-FFF2-40B4-BE49-F238E27FC236}">
                    <a16:creationId xmlns:a16="http://schemas.microsoft.com/office/drawing/2014/main" id="{8B2DFCAE-CDC6-A4FC-6B3B-83765F8B4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982"/>
                <a:ext cx="117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/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372">
                <a:extLst>
                  <a:ext uri="{FF2B5EF4-FFF2-40B4-BE49-F238E27FC236}">
                    <a16:creationId xmlns:a16="http://schemas.microsoft.com/office/drawing/2014/main" id="{F9E15127-475B-5C8F-0CA3-14FB10B56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5" y="982"/>
                <a:ext cx="18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373">
                <a:extLst>
                  <a:ext uri="{FF2B5EF4-FFF2-40B4-BE49-F238E27FC236}">
                    <a16:creationId xmlns:a16="http://schemas.microsoft.com/office/drawing/2014/main" id="{38AFFB29-2913-5CA4-B5D0-77DB9916B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982"/>
                <a:ext cx="12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374">
                <a:extLst>
                  <a:ext uri="{FF2B5EF4-FFF2-40B4-BE49-F238E27FC236}">
                    <a16:creationId xmlns:a16="http://schemas.microsoft.com/office/drawing/2014/main" id="{C2134F74-110E-E5D0-0167-4F3C459BD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982"/>
                <a:ext cx="12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375">
                <a:extLst>
                  <a:ext uri="{FF2B5EF4-FFF2-40B4-BE49-F238E27FC236}">
                    <a16:creationId xmlns:a16="http://schemas.microsoft.com/office/drawing/2014/main" id="{FD4062B3-83D3-DFC3-DE1F-D133E74DD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1" y="982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376">
                <a:extLst>
                  <a:ext uri="{FF2B5EF4-FFF2-40B4-BE49-F238E27FC236}">
                    <a16:creationId xmlns:a16="http://schemas.microsoft.com/office/drawing/2014/main" id="{E689A8ED-FAA4-842A-C79B-2166BE258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1125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377">
                <a:extLst>
                  <a:ext uri="{FF2B5EF4-FFF2-40B4-BE49-F238E27FC236}">
                    <a16:creationId xmlns:a16="http://schemas.microsoft.com/office/drawing/2014/main" id="{7EF14370-60FE-C307-D7A7-75612A6BC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112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378">
                <a:extLst>
                  <a:ext uri="{FF2B5EF4-FFF2-40B4-BE49-F238E27FC236}">
                    <a16:creationId xmlns:a16="http://schemas.microsoft.com/office/drawing/2014/main" id="{BCF65084-70DB-BD80-12EE-78A8CA82A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" y="1125"/>
                <a:ext cx="23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CID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379">
                <a:extLst>
                  <a:ext uri="{FF2B5EF4-FFF2-40B4-BE49-F238E27FC236}">
                    <a16:creationId xmlns:a16="http://schemas.microsoft.com/office/drawing/2014/main" id="{7676A1E4-F627-8E31-DAEB-2760ED6D5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6" y="1125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380">
                <a:extLst>
                  <a:ext uri="{FF2B5EF4-FFF2-40B4-BE49-F238E27FC236}">
                    <a16:creationId xmlns:a16="http://schemas.microsoft.com/office/drawing/2014/main" id="{D014FBBC-2552-6584-ED46-A8A521820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1125"/>
                <a:ext cx="25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 (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381">
                <a:extLst>
                  <a:ext uri="{FF2B5EF4-FFF2-40B4-BE49-F238E27FC236}">
                    <a16:creationId xmlns:a16="http://schemas.microsoft.com/office/drawing/2014/main" id="{FF7CE393-1BC2-7F1E-F188-CDF416DDE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1125"/>
                <a:ext cx="67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NT 91/2024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382">
                <a:extLst>
                  <a:ext uri="{FF2B5EF4-FFF2-40B4-BE49-F238E27FC236}">
                    <a16:creationId xmlns:a16="http://schemas.microsoft.com/office/drawing/2014/main" id="{E451F7A4-468D-55D2-2B77-AEF035E85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6" y="1125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–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383">
                <a:extLst>
                  <a:ext uri="{FF2B5EF4-FFF2-40B4-BE49-F238E27FC236}">
                    <a16:creationId xmlns:a16="http://schemas.microsoft.com/office/drawing/2014/main" id="{26F40D3C-2816-6269-3657-0670B0726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4" y="112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384">
                <a:extLst>
                  <a:ext uri="{FF2B5EF4-FFF2-40B4-BE49-F238E27FC236}">
                    <a16:creationId xmlns:a16="http://schemas.microsoft.com/office/drawing/2014/main" id="{447351E4-1193-977B-AD81-B21B39909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1" y="1125"/>
                <a:ext cx="198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Cronograma de implementação da CID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385">
                <a:extLst>
                  <a:ext uri="{FF2B5EF4-FFF2-40B4-BE49-F238E27FC236}">
                    <a16:creationId xmlns:a16="http://schemas.microsoft.com/office/drawing/2014/main" id="{C5F33A95-69E6-2413-13FF-5EF0B9C6D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7" y="1125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386">
                <a:extLst>
                  <a:ext uri="{FF2B5EF4-FFF2-40B4-BE49-F238E27FC236}">
                    <a16:creationId xmlns:a16="http://schemas.microsoft.com/office/drawing/2014/main" id="{132450A1-3028-46AF-E9BA-EE48CED46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3" y="1125"/>
                <a:ext cx="22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11)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387">
                <a:extLst>
                  <a:ext uri="{FF2B5EF4-FFF2-40B4-BE49-F238E27FC236}">
                    <a16:creationId xmlns:a16="http://schemas.microsoft.com/office/drawing/2014/main" id="{5EB84B1D-DFA8-6B33-9AAD-59A4D970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6" y="112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388">
                <a:extLst>
                  <a:ext uri="{FF2B5EF4-FFF2-40B4-BE49-F238E27FC236}">
                    <a16:creationId xmlns:a16="http://schemas.microsoft.com/office/drawing/2014/main" id="{EFB30700-AE19-2B54-7218-AB4CACEBD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1270"/>
                <a:ext cx="72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Dácio Rabello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389">
                <a:extLst>
                  <a:ext uri="{FF2B5EF4-FFF2-40B4-BE49-F238E27FC236}">
                    <a16:creationId xmlns:a16="http://schemas.microsoft.com/office/drawing/2014/main" id="{EE881740-8E86-BD78-2F96-70E3B69C9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0" y="1270"/>
                <a:ext cx="7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390">
                <a:extLst>
                  <a:ext uri="{FF2B5EF4-FFF2-40B4-BE49-F238E27FC236}">
                    <a16:creationId xmlns:a16="http://schemas.microsoft.com/office/drawing/2014/main" id="{B060A692-880E-DB6A-D0CF-B16FE65DA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1381"/>
                <a:ext cx="65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Coordenador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391">
                <a:extLst>
                  <a:ext uri="{FF2B5EF4-FFF2-40B4-BE49-F238E27FC236}">
                    <a16:creationId xmlns:a16="http://schemas.microsoft.com/office/drawing/2014/main" id="{24A9B87C-E35A-AB14-9704-9BDF882E6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4" y="1381"/>
                <a:ext cx="8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392">
                <a:extLst>
                  <a:ext uri="{FF2B5EF4-FFF2-40B4-BE49-F238E27FC236}">
                    <a16:creationId xmlns:a16="http://schemas.microsoft.com/office/drawing/2014/main" id="{A88B4FE8-18E8-D2D9-28C7-0872CC8F1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7" y="1381"/>
                <a:ext cx="27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Geral de Informações e Análises Epidemiológicas (CGIAE)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393">
                <a:extLst>
                  <a:ext uri="{FF2B5EF4-FFF2-40B4-BE49-F238E27FC236}">
                    <a16:creationId xmlns:a16="http://schemas.microsoft.com/office/drawing/2014/main" id="{92F1BC50-8AD1-8BDF-6173-C9C301BA5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0" y="1381"/>
                <a:ext cx="7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394">
                <a:extLst>
                  <a:ext uri="{FF2B5EF4-FFF2-40B4-BE49-F238E27FC236}">
                    <a16:creationId xmlns:a16="http://schemas.microsoft.com/office/drawing/2014/main" id="{0D011362-1D7F-589B-60F1-AFB6CBEBB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76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1" name="Rectangle 395">
                <a:extLst>
                  <a:ext uri="{FF2B5EF4-FFF2-40B4-BE49-F238E27FC236}">
                    <a16:creationId xmlns:a16="http://schemas.microsoft.com/office/drawing/2014/main" id="{A0C81EA1-510A-A2F9-F4F1-0111D6333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766"/>
                <a:ext cx="66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2" name="Rectangle 396">
                <a:extLst>
                  <a:ext uri="{FF2B5EF4-FFF2-40B4-BE49-F238E27FC236}">
                    <a16:creationId xmlns:a16="http://schemas.microsoft.com/office/drawing/2014/main" id="{CCB30750-6857-C75B-B663-E70D396F6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76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3" name="Rectangle 397">
                <a:extLst>
                  <a:ext uri="{FF2B5EF4-FFF2-40B4-BE49-F238E27FC236}">
                    <a16:creationId xmlns:a16="http://schemas.microsoft.com/office/drawing/2014/main" id="{69FA22B6-97FA-E302-BDB5-0F90C9624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766"/>
                <a:ext cx="37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4" name="Rectangle 398">
                <a:extLst>
                  <a:ext uri="{FF2B5EF4-FFF2-40B4-BE49-F238E27FC236}">
                    <a16:creationId xmlns:a16="http://schemas.microsoft.com/office/drawing/2014/main" id="{09A3B1E7-F210-723C-A65C-CE27ABACB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766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5" name="Rectangle 399">
                <a:extLst>
                  <a:ext uri="{FF2B5EF4-FFF2-40B4-BE49-F238E27FC236}">
                    <a16:creationId xmlns:a16="http://schemas.microsoft.com/office/drawing/2014/main" id="{9BB0C0A0-8896-6158-DFF1-020E84E71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773"/>
                <a:ext cx="7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6" name="Rectangle 400">
                <a:extLst>
                  <a:ext uri="{FF2B5EF4-FFF2-40B4-BE49-F238E27FC236}">
                    <a16:creationId xmlns:a16="http://schemas.microsoft.com/office/drawing/2014/main" id="{3A75A008-8860-D44E-40E3-317924B87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773"/>
                <a:ext cx="7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7" name="Rectangle 401">
                <a:extLst>
                  <a:ext uri="{FF2B5EF4-FFF2-40B4-BE49-F238E27FC236}">
                    <a16:creationId xmlns:a16="http://schemas.microsoft.com/office/drawing/2014/main" id="{E221BE26-40FE-0527-18BA-59A97737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773"/>
                <a:ext cx="7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88" name="Rectangle 402">
                <a:extLst>
                  <a:ext uri="{FF2B5EF4-FFF2-40B4-BE49-F238E27FC236}">
                    <a16:creationId xmlns:a16="http://schemas.microsoft.com/office/drawing/2014/main" id="{17A80F3A-8E76-B367-04BF-99697BFB2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" y="1564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403">
                <a:extLst>
                  <a:ext uri="{FF2B5EF4-FFF2-40B4-BE49-F238E27FC236}">
                    <a16:creationId xmlns:a16="http://schemas.microsoft.com/office/drawing/2014/main" id="{0A46215B-E54F-09F2-414E-0E6ADDFEB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564"/>
                <a:ext cx="12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404">
                <a:extLst>
                  <a:ext uri="{FF2B5EF4-FFF2-40B4-BE49-F238E27FC236}">
                    <a16:creationId xmlns:a16="http://schemas.microsoft.com/office/drawing/2014/main" id="{7CEDC65D-472A-9574-1C88-C876C6BF7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564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405">
                <a:extLst>
                  <a:ext uri="{FF2B5EF4-FFF2-40B4-BE49-F238E27FC236}">
                    <a16:creationId xmlns:a16="http://schemas.microsoft.com/office/drawing/2014/main" id="{597041A2-8278-3BF5-4D95-006B9D071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3" y="1564"/>
                <a:ext cx="28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 às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406">
                <a:extLst>
                  <a:ext uri="{FF2B5EF4-FFF2-40B4-BE49-F238E27FC236}">
                    <a16:creationId xmlns:a16="http://schemas.microsoft.com/office/drawing/2014/main" id="{C1A06304-3E2F-9910-F296-9A5FE5891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1706"/>
                <a:ext cx="24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407">
                <a:extLst>
                  <a:ext uri="{FF2B5EF4-FFF2-40B4-BE49-F238E27FC236}">
                    <a16:creationId xmlns:a16="http://schemas.microsoft.com/office/drawing/2014/main" id="{783E9AD5-D544-AE8A-2E1E-4DDC50FF8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1706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Rectangle 408">
                <a:extLst>
                  <a:ext uri="{FF2B5EF4-FFF2-40B4-BE49-F238E27FC236}">
                    <a16:creationId xmlns:a16="http://schemas.microsoft.com/office/drawing/2014/main" id="{0CCA030B-A789-1C8A-8845-D8BA25222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7" y="1706"/>
                <a:ext cx="12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409">
                <a:extLst>
                  <a:ext uri="{FF2B5EF4-FFF2-40B4-BE49-F238E27FC236}">
                    <a16:creationId xmlns:a16="http://schemas.microsoft.com/office/drawing/2014/main" id="{927B399B-EC18-EC77-77B2-8C45DD501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1706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410">
                <a:extLst>
                  <a:ext uri="{FF2B5EF4-FFF2-40B4-BE49-F238E27FC236}">
                    <a16:creationId xmlns:a16="http://schemas.microsoft.com/office/drawing/2014/main" id="{6FFA8515-09B3-3A89-8885-FE50234D0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1635"/>
                <a:ext cx="115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Perguntas e discussão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411">
                <a:extLst>
                  <a:ext uri="{FF2B5EF4-FFF2-40B4-BE49-F238E27FC236}">
                    <a16:creationId xmlns:a16="http://schemas.microsoft.com/office/drawing/2014/main" id="{F0D93B2F-9AA0-1A93-DCAD-86209EFB1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" y="1718"/>
                <a:ext cx="23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412">
                <a:extLst>
                  <a:ext uri="{FF2B5EF4-FFF2-40B4-BE49-F238E27FC236}">
                    <a16:creationId xmlns:a16="http://schemas.microsoft.com/office/drawing/2014/main" id="{868C0F0F-0ACF-D1ED-CE6E-DD9BDA765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155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499" name="Rectangle 413">
                <a:extLst>
                  <a:ext uri="{FF2B5EF4-FFF2-40B4-BE49-F238E27FC236}">
                    <a16:creationId xmlns:a16="http://schemas.microsoft.com/office/drawing/2014/main" id="{44231116-D657-AB6D-18B0-4DE8C22BF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557"/>
                <a:ext cx="66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0" name="Rectangle 414">
                <a:extLst>
                  <a:ext uri="{FF2B5EF4-FFF2-40B4-BE49-F238E27FC236}">
                    <a16:creationId xmlns:a16="http://schemas.microsoft.com/office/drawing/2014/main" id="{0AE78434-015F-9090-29D0-B57E8E8F8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55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1" name="Rectangle 415">
                <a:extLst>
                  <a:ext uri="{FF2B5EF4-FFF2-40B4-BE49-F238E27FC236}">
                    <a16:creationId xmlns:a16="http://schemas.microsoft.com/office/drawing/2014/main" id="{48269944-58A0-3B19-959E-22D011689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1557"/>
                <a:ext cx="37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2" name="Rectangle 416">
                <a:extLst>
                  <a:ext uri="{FF2B5EF4-FFF2-40B4-BE49-F238E27FC236}">
                    <a16:creationId xmlns:a16="http://schemas.microsoft.com/office/drawing/2014/main" id="{C25EFBA4-7D84-9A56-5270-EC4AD3E6B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1557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3" name="Rectangle 417">
                <a:extLst>
                  <a:ext uri="{FF2B5EF4-FFF2-40B4-BE49-F238E27FC236}">
                    <a16:creationId xmlns:a16="http://schemas.microsoft.com/office/drawing/2014/main" id="{407784C1-C046-A19D-7B2B-1B4A01264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1564"/>
                <a:ext cx="7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4" name="Rectangle 418">
                <a:extLst>
                  <a:ext uri="{FF2B5EF4-FFF2-40B4-BE49-F238E27FC236}">
                    <a16:creationId xmlns:a16="http://schemas.microsoft.com/office/drawing/2014/main" id="{801DD800-0D7C-0EC8-5BA5-A7CF758BC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564"/>
                <a:ext cx="7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5" name="Rectangle 419">
                <a:extLst>
                  <a:ext uri="{FF2B5EF4-FFF2-40B4-BE49-F238E27FC236}">
                    <a16:creationId xmlns:a16="http://schemas.microsoft.com/office/drawing/2014/main" id="{F6D8D683-31BF-D216-53D2-6BF147F64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1564"/>
                <a:ext cx="7" cy="2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06" name="Rectangle 420">
                <a:extLst>
                  <a:ext uri="{FF2B5EF4-FFF2-40B4-BE49-F238E27FC236}">
                    <a16:creationId xmlns:a16="http://schemas.microsoft.com/office/drawing/2014/main" id="{EA2B20C0-3F44-EDEA-41C5-6707B2B32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1857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421">
                <a:extLst>
                  <a:ext uri="{FF2B5EF4-FFF2-40B4-BE49-F238E27FC236}">
                    <a16:creationId xmlns:a16="http://schemas.microsoft.com/office/drawing/2014/main" id="{418D65AD-7559-E738-4703-98B9BC9E7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1857"/>
                <a:ext cx="12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422">
                <a:extLst>
                  <a:ext uri="{FF2B5EF4-FFF2-40B4-BE49-F238E27FC236}">
                    <a16:creationId xmlns:a16="http://schemas.microsoft.com/office/drawing/2014/main" id="{1F4B7C5F-0A0E-66CB-D04B-243A62F4D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1857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423">
                <a:extLst>
                  <a:ext uri="{FF2B5EF4-FFF2-40B4-BE49-F238E27FC236}">
                    <a16:creationId xmlns:a16="http://schemas.microsoft.com/office/drawing/2014/main" id="{DD3365D3-A365-77F0-9D6A-A2D9931D3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857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424">
                <a:extLst>
                  <a:ext uri="{FF2B5EF4-FFF2-40B4-BE49-F238E27FC236}">
                    <a16:creationId xmlns:a16="http://schemas.microsoft.com/office/drawing/2014/main" id="{698147E4-083F-DF11-F1D8-C50D13C23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857"/>
                <a:ext cx="19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às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425">
                <a:extLst>
                  <a:ext uri="{FF2B5EF4-FFF2-40B4-BE49-F238E27FC236}">
                    <a16:creationId xmlns:a16="http://schemas.microsoft.com/office/drawing/2014/main" id="{4839C16E-D81A-AB13-2854-66AE738C1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1857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2" name="Rectangle 426">
                <a:extLst>
                  <a:ext uri="{FF2B5EF4-FFF2-40B4-BE49-F238E27FC236}">
                    <a16:creationId xmlns:a16="http://schemas.microsoft.com/office/drawing/2014/main" id="{E21BB412-31EF-210E-D359-29C13F4B4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1999"/>
                <a:ext cx="24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3" name="Rectangle 427">
                <a:extLst>
                  <a:ext uri="{FF2B5EF4-FFF2-40B4-BE49-F238E27FC236}">
                    <a16:creationId xmlns:a16="http://schemas.microsoft.com/office/drawing/2014/main" id="{320B8C35-4490-962D-12F5-F75EC570C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1999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4" name="Rectangle 428">
                <a:extLst>
                  <a:ext uri="{FF2B5EF4-FFF2-40B4-BE49-F238E27FC236}">
                    <a16:creationId xmlns:a16="http://schemas.microsoft.com/office/drawing/2014/main" id="{81BF9CB9-CF1F-EF78-7235-22F4E3AE2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1999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5" name="Rectangle 429">
                <a:extLst>
                  <a:ext uri="{FF2B5EF4-FFF2-40B4-BE49-F238E27FC236}">
                    <a16:creationId xmlns:a16="http://schemas.microsoft.com/office/drawing/2014/main" id="{F87351A0-0B98-8023-8BF5-50041CA01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142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6" name="Rectangle 430">
                <a:extLst>
                  <a:ext uri="{FF2B5EF4-FFF2-40B4-BE49-F238E27FC236}">
                    <a16:creationId xmlns:a16="http://schemas.microsoft.com/office/drawing/2014/main" id="{D0897849-4423-8883-A4ED-F6193BC8F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1872"/>
                <a:ext cx="182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Grupo de Trabalho de Mortalidade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7" name="Rectangle 431">
                <a:extLst>
                  <a:ext uri="{FF2B5EF4-FFF2-40B4-BE49-F238E27FC236}">
                    <a16:creationId xmlns:a16="http://schemas.microsoft.com/office/drawing/2014/main" id="{1D020BF4-289E-B17C-28EA-DAC114322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" y="1872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8" name="Rectangle 432">
                <a:extLst>
                  <a:ext uri="{FF2B5EF4-FFF2-40B4-BE49-F238E27FC236}">
                    <a16:creationId xmlns:a16="http://schemas.microsoft.com/office/drawing/2014/main" id="{D28BB071-28DF-AACC-4C5B-8D503FEB5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015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9" name="Rectangle 433">
                <a:extLst>
                  <a:ext uri="{FF2B5EF4-FFF2-40B4-BE49-F238E27FC236}">
                    <a16:creationId xmlns:a16="http://schemas.microsoft.com/office/drawing/2014/main" id="{7F8A2AD1-F8FC-9E08-F49C-17A4169CD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" y="2015"/>
                <a:ext cx="319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Subgrupo: Protocolos de codificações especiais em mortalidade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0" name="Rectangle 434">
                <a:extLst>
                  <a:ext uri="{FF2B5EF4-FFF2-40B4-BE49-F238E27FC236}">
                    <a16:creationId xmlns:a16="http://schemas.microsoft.com/office/drawing/2014/main" id="{975BD3D6-0D04-2942-F98D-23F4BDC92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" y="2015"/>
                <a:ext cx="102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)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1" name="Rectangle 435">
                <a:extLst>
                  <a:ext uri="{FF2B5EF4-FFF2-40B4-BE49-F238E27FC236}">
                    <a16:creationId xmlns:a16="http://schemas.microsoft.com/office/drawing/2014/main" id="{A4A9833F-56D5-08EF-A5C4-2396BD2DE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1" y="2015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2" name="Rectangle 436">
                <a:extLst>
                  <a:ext uri="{FF2B5EF4-FFF2-40B4-BE49-F238E27FC236}">
                    <a16:creationId xmlns:a16="http://schemas.microsoft.com/office/drawing/2014/main" id="{28EBFAD7-5D89-7AEC-D625-AFFB95009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160"/>
                <a:ext cx="78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Yluska Mendes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3" name="Rectangle 437">
                <a:extLst>
                  <a:ext uri="{FF2B5EF4-FFF2-40B4-BE49-F238E27FC236}">
                    <a16:creationId xmlns:a16="http://schemas.microsoft.com/office/drawing/2014/main" id="{51067FCC-7EF0-5FFF-30F4-08EEAC781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2160"/>
                <a:ext cx="8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4" name="Rectangle 438">
                <a:extLst>
                  <a:ext uri="{FF2B5EF4-FFF2-40B4-BE49-F238E27FC236}">
                    <a16:creationId xmlns:a16="http://schemas.microsoft.com/office/drawing/2014/main" id="{F7B09F17-D174-1A49-05AA-1F3686F12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" y="2160"/>
                <a:ext cx="7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5" name="Rectangle 439">
                <a:extLst>
                  <a:ext uri="{FF2B5EF4-FFF2-40B4-BE49-F238E27FC236}">
                    <a16:creationId xmlns:a16="http://schemas.microsoft.com/office/drawing/2014/main" id="{EA602D9E-7DDC-60E3-8056-2F3B7B1C3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160"/>
                <a:ext cx="12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CGIAE/DAENT/SVSA/MS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6" name="Rectangle 440">
                <a:extLst>
                  <a:ext uri="{FF2B5EF4-FFF2-40B4-BE49-F238E27FC236}">
                    <a16:creationId xmlns:a16="http://schemas.microsoft.com/office/drawing/2014/main" id="{E30E0ED7-DDA7-D468-3FCB-7F34FF7AE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9" y="2137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Rectangle 441">
                <a:extLst>
                  <a:ext uri="{FF2B5EF4-FFF2-40B4-BE49-F238E27FC236}">
                    <a16:creationId xmlns:a16="http://schemas.microsoft.com/office/drawing/2014/main" id="{FCB14303-5F66-BC1A-57C9-A810CC3E7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184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8" name="Rectangle 442">
                <a:extLst>
                  <a:ext uri="{FF2B5EF4-FFF2-40B4-BE49-F238E27FC236}">
                    <a16:creationId xmlns:a16="http://schemas.microsoft.com/office/drawing/2014/main" id="{C28BF30A-8D39-FB83-D2BA-88C42D41A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1849"/>
                <a:ext cx="66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29" name="Rectangle 443">
                <a:extLst>
                  <a:ext uri="{FF2B5EF4-FFF2-40B4-BE49-F238E27FC236}">
                    <a16:creationId xmlns:a16="http://schemas.microsoft.com/office/drawing/2014/main" id="{62037465-FA82-A70C-CEE4-DD8906299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84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0" name="Rectangle 444">
                <a:extLst>
                  <a:ext uri="{FF2B5EF4-FFF2-40B4-BE49-F238E27FC236}">
                    <a16:creationId xmlns:a16="http://schemas.microsoft.com/office/drawing/2014/main" id="{B35607C0-7E2D-BDC8-5DBF-3EBC20083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1849"/>
                <a:ext cx="37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1" name="Rectangle 445">
                <a:extLst>
                  <a:ext uri="{FF2B5EF4-FFF2-40B4-BE49-F238E27FC236}">
                    <a16:creationId xmlns:a16="http://schemas.microsoft.com/office/drawing/2014/main" id="{A7791F21-0EEC-8243-3CD9-43FF35D8A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1849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2" name="Rectangle 446">
                <a:extLst>
                  <a:ext uri="{FF2B5EF4-FFF2-40B4-BE49-F238E27FC236}">
                    <a16:creationId xmlns:a16="http://schemas.microsoft.com/office/drawing/2014/main" id="{270121A4-667F-41C9-1DC6-13A309BD2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1856"/>
                <a:ext cx="7" cy="4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3" name="Rectangle 447">
                <a:extLst>
                  <a:ext uri="{FF2B5EF4-FFF2-40B4-BE49-F238E27FC236}">
                    <a16:creationId xmlns:a16="http://schemas.microsoft.com/office/drawing/2014/main" id="{829ABC67-CEE6-0446-4F81-8C311A268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1856"/>
                <a:ext cx="7" cy="4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4" name="Rectangle 448">
                <a:extLst>
                  <a:ext uri="{FF2B5EF4-FFF2-40B4-BE49-F238E27FC236}">
                    <a16:creationId xmlns:a16="http://schemas.microsoft.com/office/drawing/2014/main" id="{DED4A5F3-966E-EC4E-5660-C47FAB8AB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1856"/>
                <a:ext cx="7" cy="42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35" name="Rectangle 449">
                <a:extLst>
                  <a:ext uri="{FF2B5EF4-FFF2-40B4-BE49-F238E27FC236}">
                    <a16:creationId xmlns:a16="http://schemas.microsoft.com/office/drawing/2014/main" id="{F7540578-7795-7649-A310-4846852C4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2365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450">
                <a:extLst>
                  <a:ext uri="{FF2B5EF4-FFF2-40B4-BE49-F238E27FC236}">
                    <a16:creationId xmlns:a16="http://schemas.microsoft.com/office/drawing/2014/main" id="{423317C1-DF14-B27E-5D54-FEED16A60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1" y="2365"/>
                <a:ext cx="12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Rectangle 451">
                <a:extLst>
                  <a:ext uri="{FF2B5EF4-FFF2-40B4-BE49-F238E27FC236}">
                    <a16:creationId xmlns:a16="http://schemas.microsoft.com/office/drawing/2014/main" id="{3286F9CB-83DF-2FB9-12C3-30C596979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2365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8" name="Rectangle 452">
                <a:extLst>
                  <a:ext uri="{FF2B5EF4-FFF2-40B4-BE49-F238E27FC236}">
                    <a16:creationId xmlns:a16="http://schemas.microsoft.com/office/drawing/2014/main" id="{6EDB0CDC-60CF-6EA4-AAD2-CBB1E3E1F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2365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9" name="Rectangle 453">
                <a:extLst>
                  <a:ext uri="{FF2B5EF4-FFF2-40B4-BE49-F238E27FC236}">
                    <a16:creationId xmlns:a16="http://schemas.microsoft.com/office/drawing/2014/main" id="{7297F04D-02EB-377A-B771-F60C09DFC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365"/>
                <a:ext cx="19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às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0" name="Rectangle 454">
                <a:extLst>
                  <a:ext uri="{FF2B5EF4-FFF2-40B4-BE49-F238E27FC236}">
                    <a16:creationId xmlns:a16="http://schemas.microsoft.com/office/drawing/2014/main" id="{0A9D1233-C673-C295-6ADE-972E6DDA0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2507"/>
                <a:ext cx="24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1" name="Rectangle 455">
                <a:extLst>
                  <a:ext uri="{FF2B5EF4-FFF2-40B4-BE49-F238E27FC236}">
                    <a16:creationId xmlns:a16="http://schemas.microsoft.com/office/drawing/2014/main" id="{6D4D3574-F6CC-6395-EFEA-11FA242AE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2507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2" name="Rectangle 456">
                <a:extLst>
                  <a:ext uri="{FF2B5EF4-FFF2-40B4-BE49-F238E27FC236}">
                    <a16:creationId xmlns:a16="http://schemas.microsoft.com/office/drawing/2014/main" id="{2100282F-3307-1483-9E15-8270E67A2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2507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3" name="Rectangle 457">
                <a:extLst>
                  <a:ext uri="{FF2B5EF4-FFF2-40B4-BE49-F238E27FC236}">
                    <a16:creationId xmlns:a16="http://schemas.microsoft.com/office/drawing/2014/main" id="{31212664-74D8-ED73-2E22-6691B8756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291"/>
                <a:ext cx="141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Cadastro dos Codificadores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4" name="Rectangle 458">
                <a:extLst>
                  <a:ext uri="{FF2B5EF4-FFF2-40B4-BE49-F238E27FC236}">
                    <a16:creationId xmlns:a16="http://schemas.microsoft.com/office/drawing/2014/main" id="{8AF9D5F9-BB2B-58D1-1450-0967E7181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2291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5" name="Rectangle 459">
                <a:extLst>
                  <a:ext uri="{FF2B5EF4-FFF2-40B4-BE49-F238E27FC236}">
                    <a16:creationId xmlns:a16="http://schemas.microsoft.com/office/drawing/2014/main" id="{C2800FCB-1E66-910E-27DC-E986C284B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434"/>
                <a:ext cx="124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Fórum de Codificadores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460">
                <a:extLst>
                  <a:ext uri="{FF2B5EF4-FFF2-40B4-BE49-F238E27FC236}">
                    <a16:creationId xmlns:a16="http://schemas.microsoft.com/office/drawing/2014/main" id="{F75D6DCC-EC15-CB80-2BFE-0C90EAD80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" y="2434"/>
                <a:ext cx="9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Rectangle 461">
                <a:extLst>
                  <a:ext uri="{FF2B5EF4-FFF2-40B4-BE49-F238E27FC236}">
                    <a16:creationId xmlns:a16="http://schemas.microsoft.com/office/drawing/2014/main" id="{F8B980F2-CE62-4217-C17C-7021B8C91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576"/>
                <a:ext cx="2277" cy="1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48" name="Rectangle 462">
                <a:extLst>
                  <a:ext uri="{FF2B5EF4-FFF2-40B4-BE49-F238E27FC236}">
                    <a16:creationId xmlns:a16="http://schemas.microsoft.com/office/drawing/2014/main" id="{511FE192-6106-1B8D-EB7B-25061B3BF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579"/>
                <a:ext cx="1220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Ana Carolina Aires Prata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463">
                <a:extLst>
                  <a:ext uri="{FF2B5EF4-FFF2-40B4-BE49-F238E27FC236}">
                    <a16:creationId xmlns:a16="http://schemas.microsoft.com/office/drawing/2014/main" id="{A5C2E34F-88B1-678F-8931-3739D82C1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3" y="2579"/>
                <a:ext cx="81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-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464">
                <a:extLst>
                  <a:ext uri="{FF2B5EF4-FFF2-40B4-BE49-F238E27FC236}">
                    <a16:creationId xmlns:a16="http://schemas.microsoft.com/office/drawing/2014/main" id="{07D5E59B-2DE4-CA47-FC2D-D842B2A7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6" y="2579"/>
                <a:ext cx="7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465">
                <a:extLst>
                  <a:ext uri="{FF2B5EF4-FFF2-40B4-BE49-F238E27FC236}">
                    <a16:creationId xmlns:a16="http://schemas.microsoft.com/office/drawing/2014/main" id="{0CE5507C-D1F3-2D3C-BAE2-CEF462673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" y="2579"/>
                <a:ext cx="12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CGIAE/DAENT/SVSA/MS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Rectangle 466">
                <a:extLst>
                  <a:ext uri="{FF2B5EF4-FFF2-40B4-BE49-F238E27FC236}">
                    <a16:creationId xmlns:a16="http://schemas.microsoft.com/office/drawing/2014/main" id="{4054EBEA-2D59-C827-047D-8687FFCDC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2579"/>
                <a:ext cx="75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200" b="0" i="1" u="none" strike="noStrike" cap="none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Helvetica" panose="020B060402020202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3" name="Rectangle 467">
                <a:extLst>
                  <a:ext uri="{FF2B5EF4-FFF2-40B4-BE49-F238E27FC236}">
                    <a16:creationId xmlns:a16="http://schemas.microsoft.com/office/drawing/2014/main" id="{134A9A79-A466-4F83-34A9-480A6E36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688"/>
                <a:ext cx="23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4" name="Rectangle 468">
                <a:extLst>
                  <a:ext uri="{FF2B5EF4-FFF2-40B4-BE49-F238E27FC236}">
                    <a16:creationId xmlns:a16="http://schemas.microsoft.com/office/drawing/2014/main" id="{FE17692B-6392-8163-0E77-3C8F765F9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228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5" name="Rectangle 469">
                <a:extLst>
                  <a:ext uri="{FF2B5EF4-FFF2-40B4-BE49-F238E27FC236}">
                    <a16:creationId xmlns:a16="http://schemas.microsoft.com/office/drawing/2014/main" id="{247CCD02-711F-A549-B909-2C4BF78CA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2284"/>
                <a:ext cx="66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6" name="Rectangle 470">
                <a:extLst>
                  <a:ext uri="{FF2B5EF4-FFF2-40B4-BE49-F238E27FC236}">
                    <a16:creationId xmlns:a16="http://schemas.microsoft.com/office/drawing/2014/main" id="{4FD71F06-CE2A-F6E9-5CFA-5E14B89AF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28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7" name="Rectangle 471">
                <a:extLst>
                  <a:ext uri="{FF2B5EF4-FFF2-40B4-BE49-F238E27FC236}">
                    <a16:creationId xmlns:a16="http://schemas.microsoft.com/office/drawing/2014/main" id="{ABB61865-31C2-FA73-B6C8-A9A5BF754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284"/>
                <a:ext cx="372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8" name="Rectangle 472">
                <a:extLst>
                  <a:ext uri="{FF2B5EF4-FFF2-40B4-BE49-F238E27FC236}">
                    <a16:creationId xmlns:a16="http://schemas.microsoft.com/office/drawing/2014/main" id="{8F7CE281-0825-032E-17A0-04AA88C2A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2284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59" name="Rectangle 473">
                <a:extLst>
                  <a:ext uri="{FF2B5EF4-FFF2-40B4-BE49-F238E27FC236}">
                    <a16:creationId xmlns:a16="http://schemas.microsoft.com/office/drawing/2014/main" id="{884130C3-D5A9-1F6C-35E2-D9B98CC13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2291"/>
                <a:ext cx="7" cy="4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0" name="Rectangle 474">
                <a:extLst>
                  <a:ext uri="{FF2B5EF4-FFF2-40B4-BE49-F238E27FC236}">
                    <a16:creationId xmlns:a16="http://schemas.microsoft.com/office/drawing/2014/main" id="{3349D8AC-032F-F296-4EF6-D1D10DFD6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0" y="2291"/>
                <a:ext cx="7" cy="4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1" name="Rectangle 475">
                <a:extLst>
                  <a:ext uri="{FF2B5EF4-FFF2-40B4-BE49-F238E27FC236}">
                    <a16:creationId xmlns:a16="http://schemas.microsoft.com/office/drawing/2014/main" id="{CEDB8ED7-1C5C-3389-23B8-A3E057E77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" y="2291"/>
                <a:ext cx="7" cy="4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62" name="Rectangle 476">
                <a:extLst>
                  <a:ext uri="{FF2B5EF4-FFF2-40B4-BE49-F238E27FC236}">
                    <a16:creationId xmlns:a16="http://schemas.microsoft.com/office/drawing/2014/main" id="{CD8FADD0-2416-7EB2-B767-BB5F4CB23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2732"/>
                <a:ext cx="24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3" name="Rectangle 477">
                <a:extLst>
                  <a:ext uri="{FF2B5EF4-FFF2-40B4-BE49-F238E27FC236}">
                    <a16:creationId xmlns:a16="http://schemas.microsoft.com/office/drawing/2014/main" id="{B6D3C4FE-BB7A-D6F8-E600-2C35681DE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2732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4" name="Rectangle 478">
                <a:extLst>
                  <a:ext uri="{FF2B5EF4-FFF2-40B4-BE49-F238E27FC236}">
                    <a16:creationId xmlns:a16="http://schemas.microsoft.com/office/drawing/2014/main" id="{0B534FC4-CF06-1ACC-61AE-EEC2BECC3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2732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5" name="Rectangle 479">
                <a:extLst>
                  <a:ext uri="{FF2B5EF4-FFF2-40B4-BE49-F238E27FC236}">
                    <a16:creationId xmlns:a16="http://schemas.microsoft.com/office/drawing/2014/main" id="{A49908ED-EAF0-AE7A-2E92-2A5C98E6B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732"/>
                <a:ext cx="19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às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6" name="Rectangle 480">
                <a:extLst>
                  <a:ext uri="{FF2B5EF4-FFF2-40B4-BE49-F238E27FC236}">
                    <a16:creationId xmlns:a16="http://schemas.microsoft.com/office/drawing/2014/main" id="{AF1D3BF0-8174-6E94-13EC-C8365C574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8" y="2874"/>
                <a:ext cx="248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10h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7" name="Rectangle 481">
                <a:extLst>
                  <a:ext uri="{FF2B5EF4-FFF2-40B4-BE49-F238E27FC236}">
                    <a16:creationId xmlns:a16="http://schemas.microsoft.com/office/drawing/2014/main" id="{BECDE44C-E1B0-3FBA-A524-AAD0DCFA1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9" y="2874"/>
                <a:ext cx="185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8" name="Rectangle 482">
                <a:extLst>
                  <a:ext uri="{FF2B5EF4-FFF2-40B4-BE49-F238E27FC236}">
                    <a16:creationId xmlns:a16="http://schemas.microsoft.com/office/drawing/2014/main" id="{D13A7B56-C136-4353-C2D4-32C160D29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" y="2874"/>
                <a:ext cx="90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9" name="Rectangle 483">
                <a:extLst>
                  <a:ext uri="{FF2B5EF4-FFF2-40B4-BE49-F238E27FC236}">
                    <a16:creationId xmlns:a16="http://schemas.microsoft.com/office/drawing/2014/main" id="{F3CF5ED3-7778-602F-2E21-0686112C0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803"/>
                <a:ext cx="1154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5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Perguntas e discussão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0" name="Rectangle 484">
                <a:extLst>
                  <a:ext uri="{FF2B5EF4-FFF2-40B4-BE49-F238E27FC236}">
                    <a16:creationId xmlns:a16="http://schemas.microsoft.com/office/drawing/2014/main" id="{A9A35F4F-4DC7-2E8A-A738-952411073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" y="2886"/>
                <a:ext cx="23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1" name="Rectangle 485">
                <a:extLst>
                  <a:ext uri="{FF2B5EF4-FFF2-40B4-BE49-F238E27FC236}">
                    <a16:creationId xmlns:a16="http://schemas.microsoft.com/office/drawing/2014/main" id="{3DD65F59-0205-7CF9-1A47-F56E0E282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272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572" name="Rectangle 486">
                <a:extLst>
                  <a:ext uri="{FF2B5EF4-FFF2-40B4-BE49-F238E27FC236}">
                    <a16:creationId xmlns:a16="http://schemas.microsoft.com/office/drawing/2014/main" id="{B2E06F12-A592-BC6B-3EF3-B7A32FF9A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2725"/>
                <a:ext cx="66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294" name="Rectangle 488">
              <a:extLst>
                <a:ext uri="{FF2B5EF4-FFF2-40B4-BE49-F238E27FC236}">
                  <a16:creationId xmlns:a16="http://schemas.microsoft.com/office/drawing/2014/main" id="{22B9FDB2-10D3-4079-45CD-8D383B000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7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5" name="Rectangle 489">
              <a:extLst>
                <a:ext uri="{FF2B5EF4-FFF2-40B4-BE49-F238E27FC236}">
                  <a16:creationId xmlns:a16="http://schemas.microsoft.com/office/drawing/2014/main" id="{55FACF53-1B92-5A67-2F1F-83279C38D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5"/>
              <a:ext cx="372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6" name="Rectangle 490">
              <a:extLst>
                <a:ext uri="{FF2B5EF4-FFF2-40B4-BE49-F238E27FC236}">
                  <a16:creationId xmlns:a16="http://schemas.microsoft.com/office/drawing/2014/main" id="{D6EDE744-DD8D-2B46-ACA5-B5DCD6B52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2725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7" name="Rectangle 491">
              <a:extLst>
                <a:ext uri="{FF2B5EF4-FFF2-40B4-BE49-F238E27FC236}">
                  <a16:creationId xmlns:a16="http://schemas.microsoft.com/office/drawing/2014/main" id="{7BCD0BA3-9A74-398E-2287-6EDDED934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2732"/>
              <a:ext cx="7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8" name="Rectangle 492">
              <a:extLst>
                <a:ext uri="{FF2B5EF4-FFF2-40B4-BE49-F238E27FC236}">
                  <a16:creationId xmlns:a16="http://schemas.microsoft.com/office/drawing/2014/main" id="{77FB4C42-C596-4CF9-F0B3-45D184155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2732"/>
              <a:ext cx="7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9" name="Rectangle 493">
              <a:extLst>
                <a:ext uri="{FF2B5EF4-FFF2-40B4-BE49-F238E27FC236}">
                  <a16:creationId xmlns:a16="http://schemas.microsoft.com/office/drawing/2014/main" id="{D961F117-8406-5689-ECE4-751041562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2732"/>
              <a:ext cx="7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0" name="Rectangle 494">
              <a:extLst>
                <a:ext uri="{FF2B5EF4-FFF2-40B4-BE49-F238E27FC236}">
                  <a16:creationId xmlns:a16="http://schemas.microsoft.com/office/drawing/2014/main" id="{34EF41B7-792E-26E3-374C-36FF28330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3026"/>
              <a:ext cx="18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Rectangle 495">
              <a:extLst>
                <a:ext uri="{FF2B5EF4-FFF2-40B4-BE49-F238E27FC236}">
                  <a16:creationId xmlns:a16="http://schemas.microsoft.com/office/drawing/2014/main" id="{04DA55B2-4B80-DCB7-F8DB-70098666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026"/>
              <a:ext cx="1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Rectangle 496">
              <a:extLst>
                <a:ext uri="{FF2B5EF4-FFF2-40B4-BE49-F238E27FC236}">
                  <a16:creationId xmlns:a16="http://schemas.microsoft.com/office/drawing/2014/main" id="{98914C7F-4697-6226-0713-7F76DA747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3026"/>
              <a:ext cx="18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45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Rectangle 497">
              <a:extLst>
                <a:ext uri="{FF2B5EF4-FFF2-40B4-BE49-F238E27FC236}">
                  <a16:creationId xmlns:a16="http://schemas.microsoft.com/office/drawing/2014/main" id="{19E6234F-A561-D9F0-7E2E-BE56E762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3026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Rectangle 498">
              <a:extLst>
                <a:ext uri="{FF2B5EF4-FFF2-40B4-BE49-F238E27FC236}">
                  <a16:creationId xmlns:a16="http://schemas.microsoft.com/office/drawing/2014/main" id="{15E01270-F547-7D7C-D1E0-CA4D82613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3026"/>
              <a:ext cx="19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às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Rectangle 499">
              <a:extLst>
                <a:ext uri="{FF2B5EF4-FFF2-40B4-BE49-F238E27FC236}">
                  <a16:creationId xmlns:a16="http://schemas.microsoft.com/office/drawing/2014/main" id="{0FD7E954-84E3-565B-B835-0E4875631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3168"/>
              <a:ext cx="12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" name="Rectangle 500">
              <a:extLst>
                <a:ext uri="{FF2B5EF4-FFF2-40B4-BE49-F238E27FC236}">
                  <a16:creationId xmlns:a16="http://schemas.microsoft.com/office/drawing/2014/main" id="{CF05F6B6-A305-3092-C0CA-B834E9ACC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3168"/>
              <a:ext cx="12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Rectangle 501">
              <a:extLst>
                <a:ext uri="{FF2B5EF4-FFF2-40B4-BE49-F238E27FC236}">
                  <a16:creationId xmlns:a16="http://schemas.microsoft.com/office/drawing/2014/main" id="{1D6C4FD0-833E-0807-208F-50D83D3AB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3168"/>
              <a:ext cx="1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Rectangle 502">
              <a:extLst>
                <a:ext uri="{FF2B5EF4-FFF2-40B4-BE49-F238E27FC236}">
                  <a16:creationId xmlns:a16="http://schemas.microsoft.com/office/drawing/2014/main" id="{ED99A1F7-E665-1E8A-D386-9E621AF49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3168"/>
              <a:ext cx="18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Rectangle 503">
              <a:extLst>
                <a:ext uri="{FF2B5EF4-FFF2-40B4-BE49-F238E27FC236}">
                  <a16:creationId xmlns:a16="http://schemas.microsoft.com/office/drawing/2014/main" id="{1D1A55F9-9AE3-7802-D5E8-0ABC7D753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168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" name="Rectangle 504">
              <a:extLst>
                <a:ext uri="{FF2B5EF4-FFF2-40B4-BE49-F238E27FC236}">
                  <a16:creationId xmlns:a16="http://schemas.microsoft.com/office/drawing/2014/main" id="{051F81A7-C6A1-7294-31E0-D231302A8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024"/>
              <a:ext cx="23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Rectangle 505">
              <a:extLst>
                <a:ext uri="{FF2B5EF4-FFF2-40B4-BE49-F238E27FC236}">
                  <a16:creationId xmlns:a16="http://schemas.microsoft.com/office/drawing/2014/main" id="{FEBE33CF-D342-E45D-7A58-83D40BFC4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060"/>
              <a:ext cx="149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Navegação na plataforma da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" name="Rectangle 506">
              <a:extLst>
                <a:ext uri="{FF2B5EF4-FFF2-40B4-BE49-F238E27FC236}">
                  <a16:creationId xmlns:a16="http://schemas.microsoft.com/office/drawing/2014/main" id="{E045DE83-1261-B423-D141-50A7448B8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3060"/>
              <a:ext cx="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Rectangle 507">
              <a:extLst>
                <a:ext uri="{FF2B5EF4-FFF2-40B4-BE49-F238E27FC236}">
                  <a16:creationId xmlns:a16="http://schemas.microsoft.com/office/drawing/2014/main" id="{F9090AD9-4425-9A4F-BE40-1E9513A72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5" y="3060"/>
              <a:ext cx="23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CID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" name="Rectangle 508">
              <a:extLst>
                <a:ext uri="{FF2B5EF4-FFF2-40B4-BE49-F238E27FC236}">
                  <a16:creationId xmlns:a16="http://schemas.microsoft.com/office/drawing/2014/main" id="{260C2AED-E8A2-847F-81E0-841039650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3060"/>
              <a:ext cx="10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" name="Rectangle 509">
              <a:extLst>
                <a:ext uri="{FF2B5EF4-FFF2-40B4-BE49-F238E27FC236}">
                  <a16:creationId xmlns:a16="http://schemas.microsoft.com/office/drawing/2014/main" id="{DFC5A9CB-90C8-AEA5-5C23-153A74A00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" y="3060"/>
              <a:ext cx="18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" name="Rectangle 510">
              <a:extLst>
                <a:ext uri="{FF2B5EF4-FFF2-40B4-BE49-F238E27FC236}">
                  <a16:creationId xmlns:a16="http://schemas.microsoft.com/office/drawing/2014/main" id="{59600A93-D56A-B39D-B12E-C1A2B3A33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" y="3060"/>
              <a:ext cx="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Rectangle 511">
              <a:extLst>
                <a:ext uri="{FF2B5EF4-FFF2-40B4-BE49-F238E27FC236}">
                  <a16:creationId xmlns:a16="http://schemas.microsoft.com/office/drawing/2014/main" id="{A04E3F08-4228-3581-BA80-1D2E4C6A0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202"/>
              <a:ext cx="2064" cy="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8" name="Rectangle 512">
              <a:extLst>
                <a:ext uri="{FF2B5EF4-FFF2-40B4-BE49-F238E27FC236}">
                  <a16:creationId xmlns:a16="http://schemas.microsoft.com/office/drawing/2014/main" id="{4D7004C8-7016-83F8-8C8C-F36D43576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205"/>
              <a:ext cx="6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1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Helvetica" panose="020B0604020202020204" pitchFamily="34" charset="0"/>
                </a:rPr>
                <a:t>Silvia Sousa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Rectangle 513">
              <a:extLst>
                <a:ext uri="{FF2B5EF4-FFF2-40B4-BE49-F238E27FC236}">
                  <a16:creationId xmlns:a16="http://schemas.microsoft.com/office/drawing/2014/main" id="{232A0EC7-B542-B085-CB1A-DA6F6505D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3205"/>
              <a:ext cx="8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1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Helvetica" panose="020B0604020202020204" pitchFamily="34" charset="0"/>
                </a:rPr>
                <a:t>-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0" name="Rectangle 514">
              <a:extLst>
                <a:ext uri="{FF2B5EF4-FFF2-40B4-BE49-F238E27FC236}">
                  <a16:creationId xmlns:a16="http://schemas.microsoft.com/office/drawing/2014/main" id="{C76E9491-EE8E-E39B-C1F2-C3A8C22F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3205"/>
              <a:ext cx="38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1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Helvetica" panose="020B0604020202020204" pitchFamily="34" charset="0"/>
                </a:rPr>
                <a:t>Carmo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Rectangle 515">
              <a:extLst>
                <a:ext uri="{FF2B5EF4-FFF2-40B4-BE49-F238E27FC236}">
                  <a16:creationId xmlns:a16="http://schemas.microsoft.com/office/drawing/2014/main" id="{D3C08B38-E9BF-2051-402C-66F92A4C0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205"/>
              <a:ext cx="8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1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Helvetica" panose="020B0604020202020204" pitchFamily="34" charset="0"/>
                </a:rPr>
                <a:t>-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" name="Rectangle 516">
              <a:extLst>
                <a:ext uri="{FF2B5EF4-FFF2-40B4-BE49-F238E27FC236}">
                  <a16:creationId xmlns:a16="http://schemas.microsoft.com/office/drawing/2014/main" id="{043789FB-B691-B8FF-8617-D61B9D816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" y="3205"/>
              <a:ext cx="7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1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Helvetica" panose="020B060402020202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Rectangle 517">
              <a:extLst>
                <a:ext uri="{FF2B5EF4-FFF2-40B4-BE49-F238E27FC236}">
                  <a16:creationId xmlns:a16="http://schemas.microsoft.com/office/drawing/2014/main" id="{AEFDEEDA-F951-2ADF-1AD3-53DA50F8D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3" y="3205"/>
              <a:ext cx="126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0" i="1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Helvetica" panose="020B0604020202020204" pitchFamily="34" charset="0"/>
                </a:rPr>
                <a:t>CGIAE/DAENT/SVSA/MS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4" name="Rectangle 518">
              <a:extLst>
                <a:ext uri="{FF2B5EF4-FFF2-40B4-BE49-F238E27FC236}">
                  <a16:creationId xmlns:a16="http://schemas.microsoft.com/office/drawing/2014/main" id="{570DA979-6E7C-3218-6F39-734C1CFAD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" y="3182"/>
              <a:ext cx="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Rectangle 519">
              <a:extLst>
                <a:ext uri="{FF2B5EF4-FFF2-40B4-BE49-F238E27FC236}">
                  <a16:creationId xmlns:a16="http://schemas.microsoft.com/office/drawing/2014/main" id="{C55F496E-7AD3-08CB-1D62-6F42961BE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017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6" name="Rectangle 520">
              <a:extLst>
                <a:ext uri="{FF2B5EF4-FFF2-40B4-BE49-F238E27FC236}">
                  <a16:creationId xmlns:a16="http://schemas.microsoft.com/office/drawing/2014/main" id="{BFB19542-D15A-D581-B29F-C67BCEFFA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017"/>
              <a:ext cx="66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7" name="Rectangle 521">
              <a:extLst>
                <a:ext uri="{FF2B5EF4-FFF2-40B4-BE49-F238E27FC236}">
                  <a16:creationId xmlns:a16="http://schemas.microsoft.com/office/drawing/2014/main" id="{4E6C38F8-AC11-A496-A9DE-2599CC563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017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8" name="Rectangle 522">
              <a:extLst>
                <a:ext uri="{FF2B5EF4-FFF2-40B4-BE49-F238E27FC236}">
                  <a16:creationId xmlns:a16="http://schemas.microsoft.com/office/drawing/2014/main" id="{AEFD69AF-022C-1E88-D331-15FD5CE0A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017"/>
              <a:ext cx="372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9" name="Rectangle 523">
              <a:extLst>
                <a:ext uri="{FF2B5EF4-FFF2-40B4-BE49-F238E27FC236}">
                  <a16:creationId xmlns:a16="http://schemas.microsoft.com/office/drawing/2014/main" id="{3737A6D3-7BA2-49EE-5B22-BBEE368B8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3017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0" name="Rectangle 524">
              <a:extLst>
                <a:ext uri="{FF2B5EF4-FFF2-40B4-BE49-F238E27FC236}">
                  <a16:creationId xmlns:a16="http://schemas.microsoft.com/office/drawing/2014/main" id="{41FC5EDE-B7CD-DBE4-0DF3-5E25CDA3D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024"/>
              <a:ext cx="7" cy="2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1" name="Rectangle 525">
              <a:extLst>
                <a:ext uri="{FF2B5EF4-FFF2-40B4-BE49-F238E27FC236}">
                  <a16:creationId xmlns:a16="http://schemas.microsoft.com/office/drawing/2014/main" id="{E23A14E2-7DB9-C509-086B-9F73984F5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024"/>
              <a:ext cx="7" cy="2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2" name="Rectangle 526">
              <a:extLst>
                <a:ext uri="{FF2B5EF4-FFF2-40B4-BE49-F238E27FC236}">
                  <a16:creationId xmlns:a16="http://schemas.microsoft.com/office/drawing/2014/main" id="{4D259544-EDDD-D820-FA6F-DC6193298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3024"/>
              <a:ext cx="7" cy="2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3" name="Rectangle 527">
              <a:extLst>
                <a:ext uri="{FF2B5EF4-FFF2-40B4-BE49-F238E27FC236}">
                  <a16:creationId xmlns:a16="http://schemas.microsoft.com/office/drawing/2014/main" id="{C6B6B664-6562-DE50-2A73-3CE0618BA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2" y="3321"/>
              <a:ext cx="24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11h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528">
              <a:extLst>
                <a:ext uri="{FF2B5EF4-FFF2-40B4-BE49-F238E27FC236}">
                  <a16:creationId xmlns:a16="http://schemas.microsoft.com/office/drawing/2014/main" id="{990EF0E5-BD3F-7224-08BB-312EF404B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3321"/>
              <a:ext cx="12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529">
              <a:extLst>
                <a:ext uri="{FF2B5EF4-FFF2-40B4-BE49-F238E27FC236}">
                  <a16:creationId xmlns:a16="http://schemas.microsoft.com/office/drawing/2014/main" id="{3D1804E1-BB37-CECB-3B3F-70ECC5DC0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3321"/>
              <a:ext cx="283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 às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Rectangle 530">
              <a:extLst>
                <a:ext uri="{FF2B5EF4-FFF2-40B4-BE49-F238E27FC236}">
                  <a16:creationId xmlns:a16="http://schemas.microsoft.com/office/drawing/2014/main" id="{2DBF9487-109C-C416-3423-D099E420D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3464"/>
              <a:ext cx="24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11h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7" name="Rectangle 531">
              <a:extLst>
                <a:ext uri="{FF2B5EF4-FFF2-40B4-BE49-F238E27FC236}">
                  <a16:creationId xmlns:a16="http://schemas.microsoft.com/office/drawing/2014/main" id="{49C7BA65-B46C-8C5F-DC26-473F9CD94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3464"/>
              <a:ext cx="18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532">
              <a:extLst>
                <a:ext uri="{FF2B5EF4-FFF2-40B4-BE49-F238E27FC236}">
                  <a16:creationId xmlns:a16="http://schemas.microsoft.com/office/drawing/2014/main" id="{28AB0A40-DF18-534D-A192-533C7631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464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533">
              <a:extLst>
                <a:ext uri="{FF2B5EF4-FFF2-40B4-BE49-F238E27FC236}">
                  <a16:creationId xmlns:a16="http://schemas.microsoft.com/office/drawing/2014/main" id="{2D6B4504-6378-08EB-9031-AB7073FFF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393"/>
              <a:ext cx="115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Perguntas e discussão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Rectangle 534">
              <a:extLst>
                <a:ext uri="{FF2B5EF4-FFF2-40B4-BE49-F238E27FC236}">
                  <a16:creationId xmlns:a16="http://schemas.microsoft.com/office/drawing/2014/main" id="{FBA94204-0430-7C1E-3E79-8971F3AB5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3393"/>
              <a:ext cx="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1" name="Rectangle 535">
              <a:extLst>
                <a:ext uri="{FF2B5EF4-FFF2-40B4-BE49-F238E27FC236}">
                  <a16:creationId xmlns:a16="http://schemas.microsoft.com/office/drawing/2014/main" id="{D266A9A9-5A89-3053-16B2-122C41717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314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2" name="Rectangle 536">
              <a:extLst>
                <a:ext uri="{FF2B5EF4-FFF2-40B4-BE49-F238E27FC236}">
                  <a16:creationId xmlns:a16="http://schemas.microsoft.com/office/drawing/2014/main" id="{25C86C02-D43E-FAA1-A706-E3EA66232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314"/>
              <a:ext cx="66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3" name="Rectangle 537">
              <a:extLst>
                <a:ext uri="{FF2B5EF4-FFF2-40B4-BE49-F238E27FC236}">
                  <a16:creationId xmlns:a16="http://schemas.microsoft.com/office/drawing/2014/main" id="{17FB739B-0FD6-E628-6A9C-02C0C0A29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314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4" name="Rectangle 538">
              <a:extLst>
                <a:ext uri="{FF2B5EF4-FFF2-40B4-BE49-F238E27FC236}">
                  <a16:creationId xmlns:a16="http://schemas.microsoft.com/office/drawing/2014/main" id="{838BEE0A-A49F-50E9-67E1-E81EAEA31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314"/>
              <a:ext cx="372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5" name="Rectangle 539">
              <a:extLst>
                <a:ext uri="{FF2B5EF4-FFF2-40B4-BE49-F238E27FC236}">
                  <a16:creationId xmlns:a16="http://schemas.microsoft.com/office/drawing/2014/main" id="{29AEF516-8E26-4FFA-E507-FFCF5B87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3314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6" name="Rectangle 540">
              <a:extLst>
                <a:ext uri="{FF2B5EF4-FFF2-40B4-BE49-F238E27FC236}">
                  <a16:creationId xmlns:a16="http://schemas.microsoft.com/office/drawing/2014/main" id="{1AF3C760-F57E-735D-9016-64E03463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321"/>
              <a:ext cx="7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7" name="Rectangle 541">
              <a:extLst>
                <a:ext uri="{FF2B5EF4-FFF2-40B4-BE49-F238E27FC236}">
                  <a16:creationId xmlns:a16="http://schemas.microsoft.com/office/drawing/2014/main" id="{6BBBDE12-63E9-559F-9A19-3BF94F2A4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321"/>
              <a:ext cx="7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8" name="Rectangle 542">
              <a:extLst>
                <a:ext uri="{FF2B5EF4-FFF2-40B4-BE49-F238E27FC236}">
                  <a16:creationId xmlns:a16="http://schemas.microsoft.com/office/drawing/2014/main" id="{AD0070EB-0BF7-4B97-42E2-40F87C5E2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3321"/>
              <a:ext cx="7" cy="2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49" name="Rectangle 543">
              <a:extLst>
                <a:ext uri="{FF2B5EF4-FFF2-40B4-BE49-F238E27FC236}">
                  <a16:creationId xmlns:a16="http://schemas.microsoft.com/office/drawing/2014/main" id="{BCEB27D1-EDCA-8D8E-3BBF-207F3B7C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3684"/>
              <a:ext cx="24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11h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544">
              <a:extLst>
                <a:ext uri="{FF2B5EF4-FFF2-40B4-BE49-F238E27FC236}">
                  <a16:creationId xmlns:a16="http://schemas.microsoft.com/office/drawing/2014/main" id="{DFDA7892-0A88-BD23-ACCA-C490FD56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3684"/>
              <a:ext cx="12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545">
              <a:extLst>
                <a:ext uri="{FF2B5EF4-FFF2-40B4-BE49-F238E27FC236}">
                  <a16:creationId xmlns:a16="http://schemas.microsoft.com/office/drawing/2014/main" id="{83AA5D71-8960-0BB0-B486-F6DC0194A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3684"/>
              <a:ext cx="12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546">
              <a:extLst>
                <a:ext uri="{FF2B5EF4-FFF2-40B4-BE49-F238E27FC236}">
                  <a16:creationId xmlns:a16="http://schemas.microsoft.com/office/drawing/2014/main" id="{B7860CF8-B84E-DA05-2ECC-5591E4E30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3684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547">
              <a:extLst>
                <a:ext uri="{FF2B5EF4-FFF2-40B4-BE49-F238E27FC236}">
                  <a16:creationId xmlns:a16="http://schemas.microsoft.com/office/drawing/2014/main" id="{AD69CE05-37FC-72B4-22D2-A92A356FB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613"/>
              <a:ext cx="128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Encaminhamentos finais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548">
              <a:extLst>
                <a:ext uri="{FF2B5EF4-FFF2-40B4-BE49-F238E27FC236}">
                  <a16:creationId xmlns:a16="http://schemas.microsoft.com/office/drawing/2014/main" id="{AEEACCD7-C76E-93DA-1C2E-F0B83CF7C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3613"/>
              <a:ext cx="9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549">
              <a:extLst>
                <a:ext uri="{FF2B5EF4-FFF2-40B4-BE49-F238E27FC236}">
                  <a16:creationId xmlns:a16="http://schemas.microsoft.com/office/drawing/2014/main" id="{33F017A9-F1B8-F45B-DC94-314FFF933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756"/>
              <a:ext cx="157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Conclusão dos trabalhos do dia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550">
              <a:extLst>
                <a:ext uri="{FF2B5EF4-FFF2-40B4-BE49-F238E27FC236}">
                  <a16:creationId xmlns:a16="http://schemas.microsoft.com/office/drawing/2014/main" id="{466E4957-689B-7F83-021F-35F1D0104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3756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551">
              <a:extLst>
                <a:ext uri="{FF2B5EF4-FFF2-40B4-BE49-F238E27FC236}">
                  <a16:creationId xmlns:a16="http://schemas.microsoft.com/office/drawing/2014/main" id="{3F13BFAA-016D-CC21-DED5-4A635ECB3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606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8" name="Rectangle 552">
              <a:extLst>
                <a:ext uri="{FF2B5EF4-FFF2-40B4-BE49-F238E27FC236}">
                  <a16:creationId xmlns:a16="http://schemas.microsoft.com/office/drawing/2014/main" id="{C551D4C3-77E9-832C-3D27-1F0FCC88B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606"/>
              <a:ext cx="66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9" name="Rectangle 553">
              <a:extLst>
                <a:ext uri="{FF2B5EF4-FFF2-40B4-BE49-F238E27FC236}">
                  <a16:creationId xmlns:a16="http://schemas.microsoft.com/office/drawing/2014/main" id="{78834699-E96F-C175-F102-FF0E04C45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606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0" name="Rectangle 554">
              <a:extLst>
                <a:ext uri="{FF2B5EF4-FFF2-40B4-BE49-F238E27FC236}">
                  <a16:creationId xmlns:a16="http://schemas.microsoft.com/office/drawing/2014/main" id="{AC3A8B50-B03C-AE25-4A47-F5FF7ADD4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606"/>
              <a:ext cx="372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1" name="Rectangle 555">
              <a:extLst>
                <a:ext uri="{FF2B5EF4-FFF2-40B4-BE49-F238E27FC236}">
                  <a16:creationId xmlns:a16="http://schemas.microsoft.com/office/drawing/2014/main" id="{C864BC79-E545-1D7B-A643-9D0454856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3606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2" name="Rectangle 556">
              <a:extLst>
                <a:ext uri="{FF2B5EF4-FFF2-40B4-BE49-F238E27FC236}">
                  <a16:creationId xmlns:a16="http://schemas.microsoft.com/office/drawing/2014/main" id="{451673B8-9DC0-E33C-F33F-231AAFF7C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613"/>
              <a:ext cx="7" cy="2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3" name="Rectangle 557">
              <a:extLst>
                <a:ext uri="{FF2B5EF4-FFF2-40B4-BE49-F238E27FC236}">
                  <a16:creationId xmlns:a16="http://schemas.microsoft.com/office/drawing/2014/main" id="{17D7AF1D-9BF1-8811-159F-6EC322E5B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899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4" name="Rectangle 558">
              <a:extLst>
                <a:ext uri="{FF2B5EF4-FFF2-40B4-BE49-F238E27FC236}">
                  <a16:creationId xmlns:a16="http://schemas.microsoft.com/office/drawing/2014/main" id="{5CDA3A0A-51A7-08D5-F2C2-5EF5972DE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899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5" name="Rectangle 559">
              <a:extLst>
                <a:ext uri="{FF2B5EF4-FFF2-40B4-BE49-F238E27FC236}">
                  <a16:creationId xmlns:a16="http://schemas.microsoft.com/office/drawing/2014/main" id="{3035E667-D698-56B9-FE16-38BD51594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" y="3899"/>
              <a:ext cx="66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6" name="Rectangle 560">
              <a:extLst>
                <a:ext uri="{FF2B5EF4-FFF2-40B4-BE49-F238E27FC236}">
                  <a16:creationId xmlns:a16="http://schemas.microsoft.com/office/drawing/2014/main" id="{73309A7A-6C1B-E5C7-CA96-E317DA032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613"/>
              <a:ext cx="7" cy="2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7" name="Rectangle 561">
              <a:extLst>
                <a:ext uri="{FF2B5EF4-FFF2-40B4-BE49-F238E27FC236}">
                  <a16:creationId xmlns:a16="http://schemas.microsoft.com/office/drawing/2014/main" id="{3B716EC0-A301-D18E-C679-9387E9143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899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8" name="Rectangle 562">
              <a:extLst>
                <a:ext uri="{FF2B5EF4-FFF2-40B4-BE49-F238E27FC236}">
                  <a16:creationId xmlns:a16="http://schemas.microsoft.com/office/drawing/2014/main" id="{BFA29E65-9214-A8F5-2CDD-F962B94B3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3899"/>
              <a:ext cx="372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9" name="Rectangle 563">
              <a:extLst>
                <a:ext uri="{FF2B5EF4-FFF2-40B4-BE49-F238E27FC236}">
                  <a16:creationId xmlns:a16="http://schemas.microsoft.com/office/drawing/2014/main" id="{23883FE0-C376-7152-8D7E-5427F6B97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3613"/>
              <a:ext cx="7" cy="2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0" name="Rectangle 564">
              <a:extLst>
                <a:ext uri="{FF2B5EF4-FFF2-40B4-BE49-F238E27FC236}">
                  <a16:creationId xmlns:a16="http://schemas.microsoft.com/office/drawing/2014/main" id="{9AA5E981-BA29-EF6C-FDC1-79EAE68E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3899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1" name="Rectangle 565">
              <a:extLst>
                <a:ext uri="{FF2B5EF4-FFF2-40B4-BE49-F238E27FC236}">
                  <a16:creationId xmlns:a16="http://schemas.microsoft.com/office/drawing/2014/main" id="{8B82DB5F-AA32-6C83-1B85-C9F38D0E4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2" y="3899"/>
              <a:ext cx="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2" name="Rectangle 566">
              <a:extLst>
                <a:ext uri="{FF2B5EF4-FFF2-40B4-BE49-F238E27FC236}">
                  <a16:creationId xmlns:a16="http://schemas.microsoft.com/office/drawing/2014/main" id="{C9B83A68-4252-989A-EC15-1900EC80A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906"/>
              <a:ext cx="9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2" name="AutoShape 285">
              <a:extLst>
                <a:ext uri="{FF2B5EF4-FFF2-40B4-BE49-F238E27FC236}">
                  <a16:creationId xmlns:a16="http://schemas.microsoft.com/office/drawing/2014/main" id="{2BA6EA93-82CB-FF9C-C01C-236976F8D0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26" y="215"/>
              <a:ext cx="4413" cy="383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66146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CAEA6-E897-34ED-C4CB-593EE838A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E292BB5F-1266-DE0D-ECF1-0F4A7222279D}"/>
              </a:ext>
            </a:extLst>
          </p:cNvPr>
          <p:cNvSpPr txBox="1">
            <a:spLocks/>
          </p:cNvSpPr>
          <p:nvPr/>
        </p:nvSpPr>
        <p:spPr>
          <a:xfrm>
            <a:off x="-1587750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Fórum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5021C421-9BC3-23A1-7292-0F407B6593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070AC21-52F1-F9A8-5935-E1D6875B2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74" y="1221392"/>
            <a:ext cx="3624188" cy="367305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A49A77-F841-E29F-7274-830A6A479A69}"/>
              </a:ext>
            </a:extLst>
          </p:cNvPr>
          <p:cNvSpPr txBox="1"/>
          <p:nvPr/>
        </p:nvSpPr>
        <p:spPr>
          <a:xfrm>
            <a:off x="5931124" y="1590980"/>
            <a:ext cx="4523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Fira Sans"/>
              </a:rPr>
              <a:t>Passo a passo para registro no Fórum de Codificadores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Fira Sans"/>
              </a:rPr>
              <a:t>Passo a passo para uso do Fórum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Fira Sans"/>
              </a:rPr>
              <a:t>Regras de participação no Fórum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330899-549A-3FF0-676B-68D30BE5D2F0}"/>
              </a:ext>
            </a:extLst>
          </p:cNvPr>
          <p:cNvSpPr txBox="1"/>
          <p:nvPr/>
        </p:nvSpPr>
        <p:spPr>
          <a:xfrm>
            <a:off x="394597" y="5703554"/>
            <a:ext cx="4932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algn="just"/>
            <a:endParaRPr lang="pt-BR" sz="2400" b="1" dirty="0">
              <a:latin typeface="Fira Sans"/>
            </a:endParaRPr>
          </a:p>
          <a:p>
            <a:pPr algn="just"/>
            <a:r>
              <a:rPr lang="pt-BR" sz="2400" b="1" dirty="0">
                <a:latin typeface="Fira Sans"/>
              </a:rPr>
              <a:t>forum.mortalidade@saude.gov.br</a:t>
            </a:r>
          </a:p>
        </p:txBody>
      </p:sp>
      <p:pic>
        <p:nvPicPr>
          <p:cNvPr id="18" name="Gráfico 17" descr="Envelope">
            <a:extLst>
              <a:ext uri="{FF2B5EF4-FFF2-40B4-BE49-F238E27FC236}">
                <a16:creationId xmlns:a16="http://schemas.microsoft.com/office/drawing/2014/main" id="{9DBC91DD-9F12-6FA3-19D1-2AC22A644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2231" y="5265449"/>
            <a:ext cx="914400" cy="9144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7FC7A36-7990-D5A4-5B5B-AF4A57E6102B}"/>
              </a:ext>
            </a:extLst>
          </p:cNvPr>
          <p:cNvSpPr txBox="1"/>
          <p:nvPr/>
        </p:nvSpPr>
        <p:spPr>
          <a:xfrm>
            <a:off x="669774" y="4930504"/>
            <a:ext cx="689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instrutivo-forum-codificacao-jul25.pdf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C25A156-8C14-CE79-6573-CF83E6110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961" y="3246330"/>
            <a:ext cx="2890916" cy="293351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B8BC94B-B704-6095-2348-C1F8265D1221}"/>
              </a:ext>
            </a:extLst>
          </p:cNvPr>
          <p:cNvSpPr txBox="1"/>
          <p:nvPr/>
        </p:nvSpPr>
        <p:spPr>
          <a:xfrm>
            <a:off x="7477840" y="6280927"/>
            <a:ext cx="188933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r>
              <a:rPr lang="pt-BR" dirty="0"/>
              <a:t>INSTRUTIVO</a:t>
            </a:r>
          </a:p>
        </p:txBody>
      </p:sp>
    </p:spTree>
    <p:extLst>
      <p:ext uri="{BB962C8B-B14F-4D97-AF65-F5344CB8AC3E}">
        <p14:creationId xmlns:p14="http://schemas.microsoft.com/office/powerpoint/2010/main" val="2704815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6E9F8-E8E7-0192-060A-5F77C8091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D891728D-7910-9653-CD36-BCCB9C3C53F7}"/>
              </a:ext>
            </a:extLst>
          </p:cNvPr>
          <p:cNvSpPr txBox="1">
            <a:spLocks/>
          </p:cNvSpPr>
          <p:nvPr/>
        </p:nvSpPr>
        <p:spPr>
          <a:xfrm>
            <a:off x="-738005" y="249830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Cadastro de Codificador do SIM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397747BE-7B2B-4E02-CCFF-710628867F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E9B5DFE-34C9-AA42-DFA9-D2EF668E8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7" y="2459402"/>
            <a:ext cx="10189382" cy="35381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E7E394D-FAA5-516E-E007-E9741CB8B113}"/>
              </a:ext>
            </a:extLst>
          </p:cNvPr>
          <p:cNvSpPr txBox="1"/>
          <p:nvPr/>
        </p:nvSpPr>
        <p:spPr>
          <a:xfrm>
            <a:off x="1366981" y="1391301"/>
            <a:ext cx="9744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hlinkClick r:id="rId4"/>
              </a:rPr>
              <a:t>http://sim.saude.gov.br</a:t>
            </a:r>
            <a:r>
              <a:rPr lang="pt-BR" sz="3200" dirty="0"/>
              <a:t> - aba “Codificador”.</a:t>
            </a:r>
          </a:p>
        </p:txBody>
      </p:sp>
    </p:spTree>
    <p:extLst>
      <p:ext uri="{BB962C8B-B14F-4D97-AF65-F5344CB8AC3E}">
        <p14:creationId xmlns:p14="http://schemas.microsoft.com/office/powerpoint/2010/main" val="2601869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DEC8D-3634-6B6E-424C-4AE50874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00F0C240-D142-45F6-9C83-880823D0EBB3}"/>
              </a:ext>
            </a:extLst>
          </p:cNvPr>
          <p:cNvSpPr txBox="1">
            <a:spLocks/>
          </p:cNvSpPr>
          <p:nvPr/>
        </p:nvSpPr>
        <p:spPr>
          <a:xfrm>
            <a:off x="-1587750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Cadastro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4E79606C-3B8E-F43B-4476-C73FD1A1D3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E1EF303-7898-AF22-9DD3-985B7907EFBC}"/>
              </a:ext>
            </a:extLst>
          </p:cNvPr>
          <p:cNvSpPr txBox="1"/>
          <p:nvPr/>
        </p:nvSpPr>
        <p:spPr>
          <a:xfrm>
            <a:off x="542379" y="1404464"/>
            <a:ext cx="112545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/>
              <a:t>Quem deve ser cadastrado</a:t>
            </a:r>
          </a:p>
          <a:p>
            <a:pPr algn="just"/>
            <a:r>
              <a:rPr lang="pt-BR" sz="2000" dirty="0">
                <a:latin typeface="Fira Sans"/>
              </a:rPr>
              <a:t>Codificadores de causas de morte nas SMS, regionais ou SES</a:t>
            </a:r>
          </a:p>
          <a:p>
            <a:pPr algn="just"/>
            <a:r>
              <a:rPr lang="pt-BR" sz="2000" dirty="0">
                <a:latin typeface="Fira Sans"/>
              </a:rPr>
              <a:t>Supervisores e gestores que atuam com codificação</a:t>
            </a:r>
          </a:p>
          <a:p>
            <a:pPr algn="just"/>
            <a:r>
              <a:rPr lang="pt-BR" sz="2000" dirty="0">
                <a:latin typeface="Fira Sans"/>
              </a:rPr>
              <a:t>Multiplicadores de cursos de codificação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000" b="1" dirty="0">
              <a:latin typeface="Fira San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Fira Sans"/>
              </a:rPr>
              <a:t>Atualização cadastral</a:t>
            </a:r>
          </a:p>
          <a:p>
            <a:pPr algn="just"/>
            <a:r>
              <a:rPr lang="pt-BR" sz="2000" dirty="0">
                <a:latin typeface="Fira Sans"/>
              </a:rPr>
              <a:t>O cadastro deve ser atualizado pelo menos a cada 6 meses</a:t>
            </a:r>
          </a:p>
          <a:p>
            <a:pPr algn="just"/>
            <a:r>
              <a:rPr lang="pt-BR" sz="2000" dirty="0">
                <a:latin typeface="Fira Sans"/>
              </a:rPr>
              <a:t>Alterações possíveis: inclusão de novo codificador; atualização de dados cadastrais e desligamento (mudança de status para “inativo”)</a:t>
            </a:r>
          </a:p>
          <a:p>
            <a:pPr algn="just"/>
            <a:endParaRPr lang="pt-BR" sz="2000" dirty="0">
              <a:latin typeface="Fira Sans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b="1" dirty="0">
                <a:latin typeface="Fira Sans"/>
              </a:rPr>
              <a:t>Por que é importante manter o cadastro atualizado?</a:t>
            </a:r>
          </a:p>
          <a:p>
            <a:r>
              <a:rPr lang="pt-BR" sz="2000" dirty="0"/>
              <a:t>Cursos e capacitações do Ministério da Saúde</a:t>
            </a:r>
          </a:p>
          <a:p>
            <a:r>
              <a:rPr lang="pt-BR" sz="2000" dirty="0"/>
              <a:t>Fóruns e grupos técnicos sobre codificação</a:t>
            </a:r>
          </a:p>
          <a:p>
            <a:r>
              <a:rPr lang="pt-BR" sz="2000" dirty="0"/>
              <a:t>Processos de transição para a CID-11</a:t>
            </a:r>
            <a:br>
              <a:rPr lang="pt-BR" sz="2000" dirty="0"/>
            </a:br>
            <a:r>
              <a:rPr lang="pt-BR" sz="2000" dirty="0"/>
              <a:t>📈 Melhora a </a:t>
            </a:r>
            <a:r>
              <a:rPr lang="pt-BR" sz="2000" b="1" dirty="0"/>
              <a:t>gestão e a qualidade dos dados de mortalidade</a:t>
            </a:r>
            <a:endParaRPr lang="pt-BR" sz="2000" dirty="0"/>
          </a:p>
          <a:p>
            <a:pPr algn="just"/>
            <a:endParaRPr lang="pt-BR" sz="2000" dirty="0">
              <a:latin typeface="Fira Sans"/>
            </a:endParaRPr>
          </a:p>
          <a:p>
            <a:pPr algn="just"/>
            <a:endParaRPr lang="pt-BR" sz="2000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708446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BC448-E825-AA8C-8236-25277FF4D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38BF4375-F11B-0779-6CF5-F0F6A327F6FC}"/>
              </a:ext>
            </a:extLst>
          </p:cNvPr>
          <p:cNvSpPr txBox="1">
            <a:spLocks/>
          </p:cNvSpPr>
          <p:nvPr/>
        </p:nvSpPr>
        <p:spPr>
          <a:xfrm>
            <a:off x="-1587750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Cadastro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896D2C9F-81D7-5A8A-BE69-F07ED16575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4B8EB3A-DA9B-DE28-1C8D-4E6DB7A284AC}"/>
              </a:ext>
            </a:extLst>
          </p:cNvPr>
          <p:cNvSpPr txBox="1"/>
          <p:nvPr/>
        </p:nvSpPr>
        <p:spPr>
          <a:xfrm>
            <a:off x="591127" y="1164319"/>
            <a:ext cx="6049818" cy="483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Objetivo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Considerações gerais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Quem deve ser cadastrado?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Quais as orientações gerais para o cadastramento de codificadores?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Como utilizar o módulo “Cadastro de codificadores” do Sistema de Informações sobre Mortalidade? 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90A85CD-FDC9-8246-87E3-6768EB711C44}"/>
              </a:ext>
            </a:extLst>
          </p:cNvPr>
          <p:cNvSpPr txBox="1"/>
          <p:nvPr/>
        </p:nvSpPr>
        <p:spPr>
          <a:xfrm>
            <a:off x="7661678" y="2865581"/>
            <a:ext cx="356050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r>
              <a:rPr lang="pt-BR" dirty="0">
                <a:sym typeface="Source Sans Pro"/>
              </a:rPr>
              <a:t>Instrutivo do Cadastro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990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18D69-68B4-2954-9BD0-2028B3214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E93A5DE8-CBCC-07F3-D5C3-60E41090C393}"/>
              </a:ext>
            </a:extLst>
          </p:cNvPr>
          <p:cNvSpPr txBox="1">
            <a:spLocks/>
          </p:cNvSpPr>
          <p:nvPr/>
        </p:nvSpPr>
        <p:spPr>
          <a:xfrm>
            <a:off x="1081990" y="2195944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PERGUNTAS E DISCUSSÃO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E08071-4E93-BD27-2D0D-3BCBF14EF4EC}"/>
              </a:ext>
            </a:extLst>
          </p:cNvPr>
          <p:cNvSpPr txBox="1"/>
          <p:nvPr/>
        </p:nvSpPr>
        <p:spPr>
          <a:xfrm>
            <a:off x="3011606" y="3314629"/>
            <a:ext cx="5382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600" b="1">
                <a:latin typeface="Fira Sans" panose="020B0503050000020004" pitchFamily="34" charset="0"/>
              </a:defRPr>
            </a:lvl1pPr>
          </a:lstStyle>
          <a:p>
            <a:r>
              <a:rPr lang="pt-BR" sz="2400" i="1" dirty="0"/>
              <a:t>(15 MINUTOS)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0E280B-C403-7C2D-407E-A36A4FBD6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89" y="5104515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5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82C0DB7B-5F8F-21CD-6A12-20FB63DC3D56}"/>
              </a:ext>
            </a:extLst>
          </p:cNvPr>
          <p:cNvSpPr txBox="1">
            <a:spLocks/>
          </p:cNvSpPr>
          <p:nvPr/>
        </p:nvSpPr>
        <p:spPr>
          <a:xfrm>
            <a:off x="1081990" y="2195944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Navegação na plataforma da CID-11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AD2F80-4684-D0A5-9936-A1CBA9896043}"/>
              </a:ext>
            </a:extLst>
          </p:cNvPr>
          <p:cNvSpPr txBox="1"/>
          <p:nvPr/>
        </p:nvSpPr>
        <p:spPr>
          <a:xfrm>
            <a:off x="3281113" y="4084650"/>
            <a:ext cx="5382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600" b="1">
                <a:latin typeface="Fira Sans" panose="020B0503050000020004" pitchFamily="34" charset="0"/>
              </a:defRPr>
            </a:lvl1pPr>
          </a:lstStyle>
          <a:p>
            <a:r>
              <a:rPr lang="pt-BR" dirty="0"/>
              <a:t>Sílvia Sousa-Carmo – CGIAE/DAENT/SVSA/MS</a:t>
            </a:r>
          </a:p>
          <a:p>
            <a:r>
              <a:rPr lang="pt-BR" dirty="0"/>
              <a:t>(25 MINUTOS)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3735D2-21E4-5B95-4B2E-856FC6C29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89" y="5104515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99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EEF0-E7A1-22B7-3E92-C9CE4537B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57EF289A-6BF5-F052-5E23-102C467D0A8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770" y="123068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A21466C3-7D06-E073-1815-92D86F26AF08}"/>
              </a:ext>
            </a:extLst>
          </p:cNvPr>
          <p:cNvSpPr txBox="1">
            <a:spLocks/>
          </p:cNvSpPr>
          <p:nvPr/>
        </p:nvSpPr>
        <p:spPr>
          <a:xfrm>
            <a:off x="934841" y="561120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Plataforma de  navegação da CID-11 da OMS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E4F7B37-9828-8F12-A49A-CE8332C56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77" y="5954746"/>
            <a:ext cx="3776465" cy="6842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FCA994C-AE62-B1DD-6992-739FBB5A9987}"/>
              </a:ext>
            </a:extLst>
          </p:cNvPr>
          <p:cNvSpPr txBox="1"/>
          <p:nvPr/>
        </p:nvSpPr>
        <p:spPr>
          <a:xfrm>
            <a:off x="750499" y="1350056"/>
            <a:ext cx="10405998" cy="428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96" marR="0" lvl="1" indent="-457200" algn="just" fontAlgn="auto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Plataforma “azul”</a:t>
            </a:r>
          </a:p>
          <a:p>
            <a:pPr marL="1066796" lvl="2" indent="-4572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https://icd.who.int/pt</a:t>
            </a:r>
            <a:r>
              <a:rPr lang="pt-B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pPr marL="1523996" lvl="3" indent="-4572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Ferramenta “Explorar”</a:t>
            </a:r>
            <a:endParaRPr lang="pt-BR" sz="2800" dirty="0">
              <a:latin typeface="Source Sans Pro" panose="020B0503030403020204" pitchFamily="34" charset="0"/>
              <a:ea typeface="Source Sans Pro" panose="020B0503030403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981196" lvl="4" indent="-4572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563C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https://icd.who.int/browse/2025-01/mms/pt</a:t>
            </a:r>
            <a:endParaRPr lang="pt-BR" sz="2800" dirty="0">
              <a:solidFill>
                <a:srgbClr val="0563C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523996" lvl="3" indent="-4572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Ferramenta de codificação</a:t>
            </a:r>
            <a:endParaRPr lang="pt-BR" sz="2800" dirty="0">
              <a:latin typeface="Source Sans Pro" panose="020B0503030403020204" pitchFamily="34" charset="0"/>
              <a:ea typeface="Source Sans Pro" panose="020B0503030403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981196" lvl="4" indent="-457200" algn="just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563C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https://icd.who.int/ct/icd11_mms/pt/2025-01</a:t>
            </a:r>
            <a:r>
              <a:rPr lang="pt-BR" sz="2800" dirty="0">
                <a:solidFill>
                  <a:srgbClr val="0563C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29243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45F53-E979-982F-AC2E-54407050C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7AC72816-8DF1-6196-87BA-B2541E1C8F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782" y="1033976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EEED4237-1D96-2FCC-4DF1-BF6760DB5C3D}"/>
              </a:ext>
            </a:extLst>
          </p:cNvPr>
          <p:cNvSpPr txBox="1">
            <a:spLocks/>
          </p:cNvSpPr>
          <p:nvPr/>
        </p:nvSpPr>
        <p:spPr>
          <a:xfrm>
            <a:off x="501453" y="50594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Panorama da plataforma de navegação da CID-11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0EE7BDC-60FE-C088-461E-F0C2930E4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77" y="5954746"/>
            <a:ext cx="3776465" cy="68426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BA14B4C-5827-6452-62FD-346FFDF94172}"/>
              </a:ext>
            </a:extLst>
          </p:cNvPr>
          <p:cNvGrpSpPr/>
          <p:nvPr/>
        </p:nvGrpSpPr>
        <p:grpSpPr>
          <a:xfrm>
            <a:off x="233966" y="1296887"/>
            <a:ext cx="7638508" cy="5152516"/>
            <a:chOff x="990870" y="1339018"/>
            <a:chExt cx="7638508" cy="515251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16ADDB25-6EB1-CFFB-6432-591E3096C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870" y="1339018"/>
              <a:ext cx="7638508" cy="5152516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A62B80F-5972-C0B7-0B27-8D0113DAD53B}"/>
                </a:ext>
              </a:extLst>
            </p:cNvPr>
            <p:cNvSpPr/>
            <p:nvPr/>
          </p:nvSpPr>
          <p:spPr>
            <a:xfrm>
              <a:off x="8330878" y="1600200"/>
              <a:ext cx="283580" cy="254643"/>
            </a:xfrm>
            <a:prstGeom prst="rect">
              <a:avLst/>
            </a:prstGeom>
            <a:solidFill>
              <a:srgbClr val="CCE0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C73182C7-D05A-9BD8-3BE0-2C3B74B500F5}"/>
              </a:ext>
            </a:extLst>
          </p:cNvPr>
          <p:cNvSpPr/>
          <p:nvPr/>
        </p:nvSpPr>
        <p:spPr>
          <a:xfrm rot="2214871">
            <a:off x="5000220" y="4308700"/>
            <a:ext cx="395968" cy="2898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8D37B87F-5CC9-5D56-4A8A-F456E1F4B811}"/>
              </a:ext>
            </a:extLst>
          </p:cNvPr>
          <p:cNvSpPr/>
          <p:nvPr/>
        </p:nvSpPr>
        <p:spPr>
          <a:xfrm rot="2214871">
            <a:off x="1525462" y="4273054"/>
            <a:ext cx="395968" cy="2898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875762C9-28B3-124C-0AF9-070467663BDB}"/>
              </a:ext>
            </a:extLst>
          </p:cNvPr>
          <p:cNvSpPr/>
          <p:nvPr/>
        </p:nvSpPr>
        <p:spPr>
          <a:xfrm rot="2214871">
            <a:off x="3260273" y="4308701"/>
            <a:ext cx="395968" cy="2898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A5BE12C-7547-7440-FBFF-01941A18AAB6}"/>
              </a:ext>
            </a:extLst>
          </p:cNvPr>
          <p:cNvGrpSpPr/>
          <p:nvPr/>
        </p:nvGrpSpPr>
        <p:grpSpPr>
          <a:xfrm>
            <a:off x="7424738" y="1218665"/>
            <a:ext cx="2257972" cy="3199306"/>
            <a:chOff x="7424738" y="1218665"/>
            <a:chExt cx="2257972" cy="3199306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5C50C02E-2C79-DD4D-5AEB-A72C072C1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96338" y="1218665"/>
              <a:ext cx="886372" cy="3199306"/>
            </a:xfrm>
            <a:prstGeom prst="rect">
              <a:avLst/>
            </a:prstGeom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E76B9169-799B-4E00-3BBF-64340EFD2F5F}"/>
                </a:ext>
              </a:extLst>
            </p:cNvPr>
            <p:cNvSpPr/>
            <p:nvPr/>
          </p:nvSpPr>
          <p:spPr>
            <a:xfrm>
              <a:off x="7424738" y="1881188"/>
              <a:ext cx="504825" cy="395287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560C1603-CE86-6FC0-F0EE-FB2765483949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rot="16200000" flipH="1">
              <a:off x="7732460" y="2221165"/>
              <a:ext cx="1008568" cy="1119187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19F79F1-9AFE-A5EA-E4DA-0A9A15D476B6}"/>
              </a:ext>
            </a:extLst>
          </p:cNvPr>
          <p:cNvSpPr txBox="1"/>
          <p:nvPr/>
        </p:nvSpPr>
        <p:spPr>
          <a:xfrm>
            <a:off x="7677150" y="4769708"/>
            <a:ext cx="3776465" cy="588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96" lvl="2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pt-BR" sz="2400" b="1" dirty="0">
                <a:solidFill>
                  <a:srgbClr val="183EFF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https://icd.who.int/pt</a:t>
            </a:r>
            <a:r>
              <a:rPr lang="pt-BR" sz="2400" b="1" dirty="0">
                <a:solidFill>
                  <a:srgbClr val="183E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4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BC72A-BC5A-8E66-89B8-655334E8F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1ADFD5DC-01AF-36C8-2C39-4AE02C6E4B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782" y="1033976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42A56F77-373C-259C-E982-58672674BF5F}"/>
              </a:ext>
            </a:extLst>
          </p:cNvPr>
          <p:cNvSpPr txBox="1">
            <a:spLocks/>
          </p:cNvSpPr>
          <p:nvPr/>
        </p:nvSpPr>
        <p:spPr>
          <a:xfrm>
            <a:off x="501453" y="50594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Panorama da plataforma de navegação da CID-11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A1146D0-289A-ABB2-0AD1-B9B4A968E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77" y="5954746"/>
            <a:ext cx="3776465" cy="68426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41BEF1DE-B095-5C02-1245-3D948D93C653}"/>
              </a:ext>
            </a:extLst>
          </p:cNvPr>
          <p:cNvGrpSpPr/>
          <p:nvPr/>
        </p:nvGrpSpPr>
        <p:grpSpPr>
          <a:xfrm>
            <a:off x="233966" y="1296887"/>
            <a:ext cx="7638508" cy="5152516"/>
            <a:chOff x="990870" y="1339018"/>
            <a:chExt cx="7638508" cy="515251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769B41AA-9185-0AA7-05CC-EF26DAB1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870" y="1339018"/>
              <a:ext cx="7638508" cy="5152516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706B8AF-303D-E266-1805-722158E93783}"/>
                </a:ext>
              </a:extLst>
            </p:cNvPr>
            <p:cNvSpPr/>
            <p:nvPr/>
          </p:nvSpPr>
          <p:spPr>
            <a:xfrm>
              <a:off x="8330878" y="1600200"/>
              <a:ext cx="283580" cy="254643"/>
            </a:xfrm>
            <a:prstGeom prst="rect">
              <a:avLst/>
            </a:prstGeom>
            <a:solidFill>
              <a:srgbClr val="CCE0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D8CB324-529C-2E87-6CE0-49D9B65F09A8}"/>
              </a:ext>
            </a:extLst>
          </p:cNvPr>
          <p:cNvSpPr/>
          <p:nvPr/>
        </p:nvSpPr>
        <p:spPr>
          <a:xfrm>
            <a:off x="1647825" y="4943475"/>
            <a:ext cx="1285875" cy="25717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223FFAD-27CA-5259-A184-E9FEF5408373}"/>
              </a:ext>
            </a:extLst>
          </p:cNvPr>
          <p:cNvSpPr/>
          <p:nvPr/>
        </p:nvSpPr>
        <p:spPr>
          <a:xfrm>
            <a:off x="1647825" y="5200650"/>
            <a:ext cx="1285875" cy="38417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242320-6872-A799-4935-AE9CE2C2875F}"/>
              </a:ext>
            </a:extLst>
          </p:cNvPr>
          <p:cNvSpPr txBox="1"/>
          <p:nvPr/>
        </p:nvSpPr>
        <p:spPr>
          <a:xfrm>
            <a:off x="7677150" y="4769708"/>
            <a:ext cx="3776465" cy="588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96" lvl="2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pt-BR" sz="2400" b="1" dirty="0">
                <a:solidFill>
                  <a:srgbClr val="183EFF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https://icd.who.int/pt</a:t>
            </a:r>
            <a:r>
              <a:rPr lang="pt-BR" sz="2400" b="1" dirty="0">
                <a:solidFill>
                  <a:srgbClr val="183E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34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B574D46-A076-26D3-3A21-B8CCE0F975AB}"/>
              </a:ext>
            </a:extLst>
          </p:cNvPr>
          <p:cNvGrpSpPr/>
          <p:nvPr/>
        </p:nvGrpSpPr>
        <p:grpSpPr>
          <a:xfrm>
            <a:off x="634122" y="2722130"/>
            <a:ext cx="10076033" cy="3430538"/>
            <a:chOff x="634122" y="2722130"/>
            <a:chExt cx="10076033" cy="3430538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1650F32-AC37-CA3C-10A2-EBCFFC65C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122" y="2722130"/>
              <a:ext cx="10076033" cy="3430538"/>
            </a:xfrm>
            <a:prstGeom prst="rect">
              <a:avLst/>
            </a:prstGeom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8F3B337-25FC-1850-101B-5AB2D9145831}"/>
                </a:ext>
              </a:extLst>
            </p:cNvPr>
            <p:cNvSpPr/>
            <p:nvPr/>
          </p:nvSpPr>
          <p:spPr>
            <a:xfrm>
              <a:off x="10105179" y="2793379"/>
              <a:ext cx="283580" cy="254643"/>
            </a:xfrm>
            <a:prstGeom prst="rect">
              <a:avLst/>
            </a:prstGeom>
            <a:solidFill>
              <a:srgbClr val="CCE0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BA33CCD4-BB64-8299-2CBD-8150CB876A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70" y="1102094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F385533D-C872-0ED0-91BC-090002677E4D}"/>
              </a:ext>
            </a:extLst>
          </p:cNvPr>
          <p:cNvSpPr txBox="1">
            <a:spLocks/>
          </p:cNvSpPr>
          <p:nvPr/>
        </p:nvSpPr>
        <p:spPr>
          <a:xfrm>
            <a:off x="744838" y="535394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por termos – alternativas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DF0A384-685C-3F6B-3AF8-9A8ADBC4F495}"/>
              </a:ext>
            </a:extLst>
          </p:cNvPr>
          <p:cNvSpPr txBox="1"/>
          <p:nvPr/>
        </p:nvSpPr>
        <p:spPr>
          <a:xfrm>
            <a:off x="567285" y="1186609"/>
            <a:ext cx="10589211" cy="1410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96" lvl="1" indent="-45720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Explorar </a:t>
            </a:r>
            <a:r>
              <a:rPr lang="pt-BR" sz="2800" dirty="0">
                <a:solidFill>
                  <a:srgbClr val="183EFF"/>
                </a:solidFill>
                <a:latin typeface="Fira Sans"/>
              </a:rPr>
              <a:t>(lista tabular, como Volume 1 da CID-10)</a:t>
            </a:r>
          </a:p>
          <a:p>
            <a:pPr marL="609596" marR="0" lvl="1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Ferramenta de codificação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C2957FB-8D56-59DD-748B-E9312AD32C61}"/>
              </a:ext>
            </a:extLst>
          </p:cNvPr>
          <p:cNvSpPr/>
          <p:nvPr/>
        </p:nvSpPr>
        <p:spPr>
          <a:xfrm>
            <a:off x="3702155" y="3499452"/>
            <a:ext cx="2474808" cy="38594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0F4613E-0700-A5A7-F6BC-9721C150E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5F033471-852D-E074-7D03-B2636479BAFF}"/>
              </a:ext>
            </a:extLst>
          </p:cNvPr>
          <p:cNvSpPr/>
          <p:nvPr/>
        </p:nvSpPr>
        <p:spPr>
          <a:xfrm>
            <a:off x="10096699" y="3109378"/>
            <a:ext cx="592450" cy="28996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00B3695-EE73-C52E-0E48-055BC12DFFAB}"/>
              </a:ext>
            </a:extLst>
          </p:cNvPr>
          <p:cNvSpPr/>
          <p:nvPr/>
        </p:nvSpPr>
        <p:spPr>
          <a:xfrm>
            <a:off x="6553399" y="3209483"/>
            <a:ext cx="592450" cy="28996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82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82C0DB7B-5F8F-21CD-6A12-20FB63DC3D56}"/>
              </a:ext>
            </a:extLst>
          </p:cNvPr>
          <p:cNvSpPr txBox="1">
            <a:spLocks/>
          </p:cNvSpPr>
          <p:nvPr/>
        </p:nvSpPr>
        <p:spPr>
          <a:xfrm>
            <a:off x="1081990" y="2195943"/>
            <a:ext cx="9780600" cy="92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Abertura da reunião</a:t>
            </a:r>
          </a:p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EAD2F80-4684-D0A5-9936-A1CBA9896043}"/>
              </a:ext>
            </a:extLst>
          </p:cNvPr>
          <p:cNvSpPr txBox="1"/>
          <p:nvPr/>
        </p:nvSpPr>
        <p:spPr>
          <a:xfrm>
            <a:off x="3281113" y="3641304"/>
            <a:ext cx="538235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Fira Sans" panose="020B0503050000020004" pitchFamily="34" charset="0"/>
              </a:rPr>
              <a:t>Dácio Rabello – CGIAE/DAENT/SVSA/MS</a:t>
            </a:r>
          </a:p>
          <a:p>
            <a:pPr algn="ctr"/>
            <a:r>
              <a:rPr lang="pt-BR" sz="1600" b="1" dirty="0">
                <a:latin typeface="Fira Sans" panose="020B0503050000020004" pitchFamily="34" charset="0"/>
              </a:rPr>
              <a:t>(15MINUTOS)</a:t>
            </a:r>
          </a:p>
          <a:p>
            <a:pPr algn="ctr"/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lang="pt-BR" sz="1600" b="1" dirty="0">
              <a:latin typeface="Fira Sans" panose="020B05030500000200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3735D2-21E4-5B95-4B2E-856FC6C29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89" y="5104515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12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BA33CCD4-BB64-8299-2CBD-8150CB876A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770" y="123068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F385533D-C872-0ED0-91BC-090002677E4D}"/>
              </a:ext>
            </a:extLst>
          </p:cNvPr>
          <p:cNvSpPr txBox="1">
            <a:spLocks/>
          </p:cNvSpPr>
          <p:nvPr/>
        </p:nvSpPr>
        <p:spPr>
          <a:xfrm>
            <a:off x="744838" y="66398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Ferramenta “Explorar” – cores das categorias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8218B1E-2BA2-15C9-1648-3E07C04A0D2A}"/>
              </a:ext>
            </a:extLst>
          </p:cNvPr>
          <p:cNvSpPr txBox="1"/>
          <p:nvPr/>
        </p:nvSpPr>
        <p:spPr>
          <a:xfrm>
            <a:off x="5833579" y="1339018"/>
            <a:ext cx="5816857" cy="3636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96" marR="0" lvl="1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latin typeface="Fira Sans"/>
              </a:rPr>
              <a:t>Preta</a:t>
            </a:r>
          </a:p>
          <a:p>
            <a:pPr marL="1066796" lvl="2" indent="-45720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400" dirty="0">
                <a:latin typeface="Fira Sans"/>
              </a:rPr>
              <a:t>Árvore hierárquica atual</a:t>
            </a:r>
          </a:p>
          <a:p>
            <a:pPr marL="609596" marR="0" lvl="1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>
                    <a:lumMod val="65000"/>
                  </a:schemeClr>
                </a:solidFill>
                <a:latin typeface="Fira Sans"/>
              </a:rPr>
              <a:t>Cinza</a:t>
            </a:r>
          </a:p>
          <a:p>
            <a:pPr marL="1066796" lvl="2" indent="-45720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65000"/>
                  </a:schemeClr>
                </a:solidFill>
                <a:latin typeface="Fira Sans"/>
              </a:rPr>
              <a:t>Outra árvore hierárquica</a:t>
            </a:r>
          </a:p>
          <a:p>
            <a:pPr marL="609596" marR="0" lvl="1" indent="-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C00000"/>
                </a:solidFill>
                <a:latin typeface="Fira Sans"/>
              </a:rPr>
              <a:t>Vermelha</a:t>
            </a:r>
          </a:p>
          <a:p>
            <a:pPr marL="1066796" lvl="2" indent="-457200" algn="just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“</a:t>
            </a:r>
            <a:r>
              <a:rPr lang="pt-BR" sz="2400" dirty="0">
                <a:solidFill>
                  <a:srgbClr val="C00000"/>
                </a:solidFill>
                <a:latin typeface="Fira Sans"/>
              </a:rPr>
              <a:t>Outros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” e “</a:t>
            </a:r>
            <a:r>
              <a:rPr lang="pt-BR" sz="2400" dirty="0">
                <a:solidFill>
                  <a:srgbClr val="C00000"/>
                </a:solidFill>
                <a:latin typeface="Fira Sans"/>
              </a:rPr>
              <a:t>não especificados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”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C898963-5A8B-F5CD-A34D-8F540D739012}"/>
              </a:ext>
            </a:extLst>
          </p:cNvPr>
          <p:cNvGrpSpPr/>
          <p:nvPr/>
        </p:nvGrpSpPr>
        <p:grpSpPr>
          <a:xfrm>
            <a:off x="290331" y="1339018"/>
            <a:ext cx="5154353" cy="5152516"/>
            <a:chOff x="290331" y="1339018"/>
            <a:chExt cx="5154353" cy="515251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6C03141-B1EE-049A-4DBD-E975E1CE2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491" y="1339018"/>
              <a:ext cx="4653193" cy="5152516"/>
            </a:xfrm>
            <a:prstGeom prst="rect">
              <a:avLst/>
            </a:prstGeom>
          </p:spPr>
        </p:pic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FF1F9CFA-D189-B637-A4F5-9A2AA40677C6}"/>
                </a:ext>
              </a:extLst>
            </p:cNvPr>
            <p:cNvSpPr/>
            <p:nvPr/>
          </p:nvSpPr>
          <p:spPr>
            <a:xfrm rot="19425210">
              <a:off x="290331" y="4520281"/>
              <a:ext cx="882262" cy="53899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623DDA0C-4F83-9F0A-5ECA-5D91380EC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83356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320CE-E098-ED06-E970-25197E669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5CC85A6E-EC18-AC7C-7387-4813AD31E78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770" y="1102094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A0FBD567-B751-4185-7B87-E315CA0FDF4A}"/>
              </a:ext>
            </a:extLst>
          </p:cNvPr>
          <p:cNvSpPr txBox="1">
            <a:spLocks/>
          </p:cNvSpPr>
          <p:nvPr/>
        </p:nvSpPr>
        <p:spPr>
          <a:xfrm>
            <a:off x="744838" y="535394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na ferramenta “Explorar”</a:t>
            </a:r>
          </a:p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endParaRPr lang="pt-BR" sz="3400" b="1" dirty="0">
              <a:solidFill>
                <a:srgbClr val="0066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3F7191B-7C50-734E-2D83-47320EF27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262A3E5-2558-22C8-10CF-34F97734C060}"/>
              </a:ext>
            </a:extLst>
          </p:cNvPr>
          <p:cNvGrpSpPr/>
          <p:nvPr/>
        </p:nvGrpSpPr>
        <p:grpSpPr>
          <a:xfrm>
            <a:off x="127740" y="1229442"/>
            <a:ext cx="10888548" cy="4608022"/>
            <a:chOff x="127740" y="1229442"/>
            <a:chExt cx="10888548" cy="4608022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F3F48005-0740-5732-B0AD-8F22467AA43E}"/>
                </a:ext>
              </a:extLst>
            </p:cNvPr>
            <p:cNvGrpSpPr/>
            <p:nvPr/>
          </p:nvGrpSpPr>
          <p:grpSpPr>
            <a:xfrm>
              <a:off x="597121" y="1229442"/>
              <a:ext cx="10419167" cy="4608022"/>
              <a:chOff x="597121" y="1229442"/>
              <a:chExt cx="10419167" cy="4608022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E21278AB-A8D5-EEA6-2086-0DF75BE91A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121" y="1229442"/>
                <a:ext cx="10419167" cy="4608022"/>
              </a:xfrm>
              <a:prstGeom prst="rect">
                <a:avLst/>
              </a:prstGeom>
            </p:spPr>
          </p:pic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2447F671-89AE-FFB3-8FAB-CB604E6C3B9A}"/>
                  </a:ext>
                </a:extLst>
              </p:cNvPr>
              <p:cNvSpPr/>
              <p:nvPr/>
            </p:nvSpPr>
            <p:spPr>
              <a:xfrm>
                <a:off x="10419498" y="1287082"/>
                <a:ext cx="283580" cy="254643"/>
              </a:xfrm>
              <a:prstGeom prst="rect">
                <a:avLst/>
              </a:prstGeom>
              <a:solidFill>
                <a:srgbClr val="CCE0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476075B0-D20E-8994-4817-D8F385CDF54D}"/>
                </a:ext>
              </a:extLst>
            </p:cNvPr>
            <p:cNvSpPr/>
            <p:nvPr/>
          </p:nvSpPr>
          <p:spPr>
            <a:xfrm rot="19536473">
              <a:off x="127740" y="2087653"/>
              <a:ext cx="615611" cy="4965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12246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D25DC-7CCA-E26A-5F9D-A6F32EE6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7A2B9FB0-5C4F-5524-BF1A-F7AA6BCE6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770" y="991878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AE2DA8B4-55B9-B002-CEBA-686D2864847C}"/>
              </a:ext>
            </a:extLst>
          </p:cNvPr>
          <p:cNvSpPr txBox="1">
            <a:spLocks/>
          </p:cNvSpPr>
          <p:nvPr/>
        </p:nvSpPr>
        <p:spPr>
          <a:xfrm>
            <a:off x="744838" y="425178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na ferramenta “Explorar”</a:t>
            </a:r>
          </a:p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endParaRPr lang="pt-BR" sz="3400" b="1" dirty="0">
              <a:solidFill>
                <a:srgbClr val="0066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DC8321-E159-2DB3-DE06-0FAC27325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1FEA532-A6F7-F8A4-90F6-FAB0896F73D1}"/>
              </a:ext>
            </a:extLst>
          </p:cNvPr>
          <p:cNvGrpSpPr/>
          <p:nvPr/>
        </p:nvGrpSpPr>
        <p:grpSpPr>
          <a:xfrm>
            <a:off x="483200" y="1135623"/>
            <a:ext cx="9334351" cy="4897786"/>
            <a:chOff x="0" y="293314"/>
            <a:chExt cx="12192000" cy="6158452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75FBB4E-0461-648A-A969-199666726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93314"/>
              <a:ext cx="12192000" cy="6158452"/>
            </a:xfrm>
            <a:prstGeom prst="rect">
              <a:avLst/>
            </a:prstGeom>
          </p:spPr>
        </p:pic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D506EB17-B41A-B300-DABA-2ACEF451A0B3}"/>
                </a:ext>
              </a:extLst>
            </p:cNvPr>
            <p:cNvSpPr/>
            <p:nvPr/>
          </p:nvSpPr>
          <p:spPr>
            <a:xfrm rot="12814590">
              <a:off x="5371738" y="2104510"/>
              <a:ext cx="803518" cy="51345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48688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38677-2D51-3BD1-F279-0301CAEF7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DD0C832-5EBB-924E-98D5-73FEF5CC9335}"/>
              </a:ext>
            </a:extLst>
          </p:cNvPr>
          <p:cNvGrpSpPr/>
          <p:nvPr/>
        </p:nvGrpSpPr>
        <p:grpSpPr>
          <a:xfrm>
            <a:off x="283323" y="1187192"/>
            <a:ext cx="11083636" cy="4483616"/>
            <a:chOff x="283323" y="1187192"/>
            <a:chExt cx="11083636" cy="448361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E2BAC0D2-81C6-B2A4-AC63-54FCB4FE2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323" y="1187192"/>
              <a:ext cx="11083636" cy="4483616"/>
            </a:xfrm>
            <a:prstGeom prst="rect">
              <a:avLst/>
            </a:prstGeom>
          </p:spPr>
        </p:pic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4F94C785-0AA2-D137-0BD5-B008FBB9774E}"/>
                </a:ext>
              </a:extLst>
            </p:cNvPr>
            <p:cNvSpPr/>
            <p:nvPr/>
          </p:nvSpPr>
          <p:spPr>
            <a:xfrm>
              <a:off x="10714779" y="1245547"/>
              <a:ext cx="317287" cy="282686"/>
            </a:xfrm>
            <a:prstGeom prst="rect">
              <a:avLst/>
            </a:prstGeom>
            <a:solidFill>
              <a:srgbClr val="CCE0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991839D0-10EA-1BE0-FD91-73520C9384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70" y="1024534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C4AB6FE1-AE33-F9B2-495B-625EC087088E}"/>
              </a:ext>
            </a:extLst>
          </p:cNvPr>
          <p:cNvSpPr txBox="1">
            <a:spLocks/>
          </p:cNvSpPr>
          <p:nvPr/>
        </p:nvSpPr>
        <p:spPr>
          <a:xfrm>
            <a:off x="744838" y="535394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“Explorar” – dois idiomas simultâneos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E5F2913-73CB-C425-5C07-61D9A4768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75FE354-2DF2-54A4-B192-88A18161729B}"/>
              </a:ext>
            </a:extLst>
          </p:cNvPr>
          <p:cNvSpPr/>
          <p:nvPr/>
        </p:nvSpPr>
        <p:spPr>
          <a:xfrm>
            <a:off x="8196263" y="1528233"/>
            <a:ext cx="3348037" cy="432011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70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BA33CCD4-BB64-8299-2CBD-8150CB876A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282" y="991890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F385533D-C872-0ED0-91BC-090002677E4D}"/>
              </a:ext>
            </a:extLst>
          </p:cNvPr>
          <p:cNvSpPr txBox="1">
            <a:spLocks/>
          </p:cNvSpPr>
          <p:nvPr/>
        </p:nvSpPr>
        <p:spPr>
          <a:xfrm>
            <a:off x="634620" y="50443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“Explorar” – dois idiomas simultâneos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F63B22-A7F9-416B-3CEB-A4344044F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4DCF59E-641F-C05A-2ACA-62CFAA7C80BE}"/>
              </a:ext>
            </a:extLst>
          </p:cNvPr>
          <p:cNvSpPr/>
          <p:nvPr/>
        </p:nvSpPr>
        <p:spPr>
          <a:xfrm>
            <a:off x="5181785" y="1216049"/>
            <a:ext cx="788550" cy="28996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B415D8-E574-9B26-A20E-0534EA2519EB}"/>
              </a:ext>
            </a:extLst>
          </p:cNvPr>
          <p:cNvSpPr/>
          <p:nvPr/>
        </p:nvSpPr>
        <p:spPr>
          <a:xfrm>
            <a:off x="6602765" y="2527086"/>
            <a:ext cx="651695" cy="23964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4C08415-08B5-C5C1-DD12-D210FFECE103}"/>
              </a:ext>
            </a:extLst>
          </p:cNvPr>
          <p:cNvSpPr/>
          <p:nvPr/>
        </p:nvSpPr>
        <p:spPr>
          <a:xfrm>
            <a:off x="9962605" y="2527086"/>
            <a:ext cx="651695" cy="23964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222343F-A205-4385-FE8E-2EB118468058}"/>
              </a:ext>
            </a:extLst>
          </p:cNvPr>
          <p:cNvGrpSpPr/>
          <p:nvPr/>
        </p:nvGrpSpPr>
        <p:grpSpPr>
          <a:xfrm>
            <a:off x="349116" y="1167407"/>
            <a:ext cx="10294363" cy="4736401"/>
            <a:chOff x="349116" y="1167407"/>
            <a:chExt cx="10294363" cy="473640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A9C6BD0-BB9F-3D38-55D1-AC917A5EF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116" y="1167407"/>
              <a:ext cx="10294363" cy="4736401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30BCD16-E7EB-F8E4-B6D8-1E045E37EFC5}"/>
                </a:ext>
              </a:extLst>
            </p:cNvPr>
            <p:cNvSpPr/>
            <p:nvPr/>
          </p:nvSpPr>
          <p:spPr>
            <a:xfrm>
              <a:off x="10024899" y="1216973"/>
              <a:ext cx="317287" cy="282686"/>
            </a:xfrm>
            <a:prstGeom prst="rect">
              <a:avLst/>
            </a:prstGeom>
            <a:solidFill>
              <a:srgbClr val="CCE0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33696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03489-9E1C-0F46-2C6E-0787CCB7C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F772FB47-AF07-8FEC-27AF-479E613D7E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770" y="1102094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80378EB9-FBA0-874A-74EC-46613C3146A8}"/>
              </a:ext>
            </a:extLst>
          </p:cNvPr>
          <p:cNvSpPr txBox="1">
            <a:spLocks/>
          </p:cNvSpPr>
          <p:nvPr/>
        </p:nvSpPr>
        <p:spPr>
          <a:xfrm>
            <a:off x="744838" y="535394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na “Ferramenta de codificação”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96F54A7-4FF8-5211-6695-3D1B06C35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16D5624-5CA9-3F36-7A5C-E0346A82FE72}"/>
              </a:ext>
            </a:extLst>
          </p:cNvPr>
          <p:cNvGrpSpPr/>
          <p:nvPr/>
        </p:nvGrpSpPr>
        <p:grpSpPr>
          <a:xfrm>
            <a:off x="246051" y="1531283"/>
            <a:ext cx="11391767" cy="2432478"/>
            <a:chOff x="246051" y="1531283"/>
            <a:chExt cx="11391767" cy="2432478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E1F0DAD8-95FC-006F-A596-9278208D59E3}"/>
                </a:ext>
              </a:extLst>
            </p:cNvPr>
            <p:cNvGrpSpPr/>
            <p:nvPr/>
          </p:nvGrpSpPr>
          <p:grpSpPr>
            <a:xfrm>
              <a:off x="246051" y="1531283"/>
              <a:ext cx="11391767" cy="2432478"/>
              <a:chOff x="246051" y="1531283"/>
              <a:chExt cx="11391767" cy="2432478"/>
            </a:xfrm>
          </p:grpSpPr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id="{FDDDCC5D-E86A-18EC-6217-A109FC60E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051" y="1531283"/>
                <a:ext cx="11391767" cy="2432478"/>
              </a:xfrm>
              <a:prstGeom prst="rect">
                <a:avLst/>
              </a:prstGeom>
            </p:spPr>
          </p:pic>
          <p:sp>
            <p:nvSpPr>
              <p:cNvPr id="6" name="Seta: para a Direita 5">
                <a:extLst>
                  <a:ext uri="{FF2B5EF4-FFF2-40B4-BE49-F238E27FC236}">
                    <a16:creationId xmlns:a16="http://schemas.microsoft.com/office/drawing/2014/main" id="{B428D0D7-C6D2-CC7D-AD30-6C5DB1838868}"/>
                  </a:ext>
                </a:extLst>
              </p:cNvPr>
              <p:cNvSpPr/>
              <p:nvPr/>
            </p:nvSpPr>
            <p:spPr>
              <a:xfrm rot="19536473">
                <a:off x="593104" y="3144927"/>
                <a:ext cx="615611" cy="496503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AB47BFB-A57A-5CD4-5470-3067FCA56E75}"/>
                </a:ext>
              </a:extLst>
            </p:cNvPr>
            <p:cNvSpPr/>
            <p:nvPr/>
          </p:nvSpPr>
          <p:spPr>
            <a:xfrm>
              <a:off x="10984193" y="1572109"/>
              <a:ext cx="317287" cy="282686"/>
            </a:xfrm>
            <a:prstGeom prst="rect">
              <a:avLst/>
            </a:prstGeom>
            <a:solidFill>
              <a:srgbClr val="CCE0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FECEB6-8E90-25B9-C992-1FFCB90F7D63}"/>
              </a:ext>
            </a:extLst>
          </p:cNvPr>
          <p:cNvSpPr txBox="1"/>
          <p:nvPr/>
        </p:nvSpPr>
        <p:spPr>
          <a:xfrm>
            <a:off x="3731078" y="4028188"/>
            <a:ext cx="7730701" cy="588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96" lvl="2">
              <a:lnSpc>
                <a:spcPct val="150000"/>
              </a:lnSpc>
              <a:spcAft>
                <a:spcPts val="600"/>
              </a:spcAft>
              <a:buClr>
                <a:schemeClr val="dk1"/>
              </a:buClr>
              <a:buSzPts val="1800"/>
            </a:pPr>
            <a:r>
              <a:rPr lang="pt-BR" sz="2400" b="1" dirty="0">
                <a:solidFill>
                  <a:srgbClr val="183E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https://icd.who.int/ct/icd11_mms/pt/2025-01</a:t>
            </a:r>
          </a:p>
        </p:txBody>
      </p:sp>
    </p:spTree>
    <p:extLst>
      <p:ext uri="{BB962C8B-B14F-4D97-AF65-F5344CB8AC3E}">
        <p14:creationId xmlns:p14="http://schemas.microsoft.com/office/powerpoint/2010/main" val="3022010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EB793-98AE-F168-3A5D-E53221F79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496C951A-1B8C-0032-8613-64D392C3D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41" y="1142009"/>
            <a:ext cx="10347523" cy="4750770"/>
          </a:xfrm>
          <a:prstGeom prst="rect">
            <a:avLst/>
          </a:prstGeom>
        </p:spPr>
      </p:pic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03AD41B5-2DE4-679A-A47A-EF2F39DCBE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003" y="1002028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A74AF73B-DD4E-DD9E-0C25-109A9CC15CA6}"/>
              </a:ext>
            </a:extLst>
          </p:cNvPr>
          <p:cNvSpPr txBox="1">
            <a:spLocks/>
          </p:cNvSpPr>
          <p:nvPr/>
        </p:nvSpPr>
        <p:spPr>
          <a:xfrm>
            <a:off x="753003" y="412963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na “Ferramenta de codificação”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640BF60-BC26-B779-6585-7F5893BED8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3FD1E05-7160-F24B-D1F0-5D11F49C3609}"/>
              </a:ext>
            </a:extLst>
          </p:cNvPr>
          <p:cNvSpPr/>
          <p:nvPr/>
        </p:nvSpPr>
        <p:spPr>
          <a:xfrm>
            <a:off x="9670746" y="2544131"/>
            <a:ext cx="934507" cy="22941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79E248A-49C6-4B35-D404-77DA90E52E14}"/>
              </a:ext>
            </a:extLst>
          </p:cNvPr>
          <p:cNvSpPr/>
          <p:nvPr/>
        </p:nvSpPr>
        <p:spPr>
          <a:xfrm>
            <a:off x="346981" y="2976791"/>
            <a:ext cx="1368212" cy="2399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D9927FA-95ED-2B51-252C-A76A72177BAB}"/>
              </a:ext>
            </a:extLst>
          </p:cNvPr>
          <p:cNvSpPr/>
          <p:nvPr/>
        </p:nvSpPr>
        <p:spPr>
          <a:xfrm>
            <a:off x="2936056" y="2976791"/>
            <a:ext cx="1644107" cy="2399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25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67F2B-987D-CEE0-1694-45B39AC69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6855524C-7937-60E7-0BF9-A4D320468E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770" y="959222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129FF2AE-17B8-CF8B-027A-6FD9D9D65BC9}"/>
              </a:ext>
            </a:extLst>
          </p:cNvPr>
          <p:cNvSpPr txBox="1">
            <a:spLocks/>
          </p:cNvSpPr>
          <p:nvPr/>
        </p:nvSpPr>
        <p:spPr>
          <a:xfrm>
            <a:off x="744838" y="412932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na “Ferramenta de codificação”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FC637CF-D84A-5434-716B-531D4F1C7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E3B8A2DD-41F2-EC5E-DA7B-1FEEB5733212}"/>
              </a:ext>
            </a:extLst>
          </p:cNvPr>
          <p:cNvGrpSpPr/>
          <p:nvPr/>
        </p:nvGrpSpPr>
        <p:grpSpPr>
          <a:xfrm>
            <a:off x="779984" y="1086947"/>
            <a:ext cx="7648260" cy="5007692"/>
            <a:chOff x="779984" y="1086947"/>
            <a:chExt cx="7648260" cy="500769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0664954-D4AE-4998-7BED-690D61728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984" y="1086947"/>
              <a:ext cx="7648260" cy="5007692"/>
            </a:xfrm>
            <a:prstGeom prst="rect">
              <a:avLst/>
            </a:prstGeom>
          </p:spPr>
        </p:pic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6D1742C5-1219-6E38-565A-F9157CC72463}"/>
                </a:ext>
              </a:extLst>
            </p:cNvPr>
            <p:cNvSpPr/>
            <p:nvPr/>
          </p:nvSpPr>
          <p:spPr>
            <a:xfrm rot="19536473">
              <a:off x="1972368" y="4176434"/>
              <a:ext cx="615611" cy="49650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DFA06F9-6EB3-2DBD-2599-B883C3D9C8D2}"/>
              </a:ext>
            </a:extLst>
          </p:cNvPr>
          <p:cNvSpPr/>
          <p:nvPr/>
        </p:nvSpPr>
        <p:spPr>
          <a:xfrm>
            <a:off x="2682911" y="5816252"/>
            <a:ext cx="1130754" cy="2399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8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2E1DE-7886-952F-EB61-D5E1A0586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D6FDC12D-783E-21DE-C498-B690BA1A0D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770" y="983716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8764F0FE-D1B3-329A-FA8E-BFF9C9743BB5}"/>
              </a:ext>
            </a:extLst>
          </p:cNvPr>
          <p:cNvSpPr txBox="1">
            <a:spLocks/>
          </p:cNvSpPr>
          <p:nvPr/>
        </p:nvSpPr>
        <p:spPr>
          <a:xfrm>
            <a:off x="744838" y="417016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na “Ferramenta de codificação”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A42FC84-0794-1BCA-C7F1-4F42CF420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3F73B537-8F46-DD49-17BF-3FBD17D09561}"/>
              </a:ext>
            </a:extLst>
          </p:cNvPr>
          <p:cNvGrpSpPr/>
          <p:nvPr/>
        </p:nvGrpSpPr>
        <p:grpSpPr>
          <a:xfrm>
            <a:off x="661307" y="1086587"/>
            <a:ext cx="9728157" cy="4870044"/>
            <a:chOff x="661307" y="1086587"/>
            <a:chExt cx="9728157" cy="4870044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B0B9053-0021-A1F9-2798-74D92C958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307" y="1086587"/>
              <a:ext cx="9728157" cy="4870044"/>
            </a:xfrm>
            <a:prstGeom prst="rect">
              <a:avLst/>
            </a:prstGeom>
          </p:spPr>
        </p:pic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92E96F5A-7066-9750-E4BC-E4EC9C0C565E}"/>
                </a:ext>
              </a:extLst>
            </p:cNvPr>
            <p:cNvSpPr/>
            <p:nvPr/>
          </p:nvSpPr>
          <p:spPr>
            <a:xfrm>
              <a:off x="896018" y="3607123"/>
              <a:ext cx="479122" cy="35069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032308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C1DBE-121B-F86F-27C7-7258E2982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3">
            <a:extLst>
              <a:ext uri="{FF2B5EF4-FFF2-40B4-BE49-F238E27FC236}">
                <a16:creationId xmlns:a16="http://schemas.microsoft.com/office/drawing/2014/main" id="{D8E6C062-0D7D-41DC-88C6-81DE3F5F5D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770" y="983716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">
            <a:extLst>
              <a:ext uri="{FF2B5EF4-FFF2-40B4-BE49-F238E27FC236}">
                <a16:creationId xmlns:a16="http://schemas.microsoft.com/office/drawing/2014/main" id="{984A26C0-F717-E2DD-83C8-FD5324691380}"/>
              </a:ext>
            </a:extLst>
          </p:cNvPr>
          <p:cNvSpPr txBox="1">
            <a:spLocks/>
          </p:cNvSpPr>
          <p:nvPr/>
        </p:nvSpPr>
        <p:spPr>
          <a:xfrm>
            <a:off x="744838" y="417016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na “Ferramenta de codificação”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3DCD72B-A0A3-CE95-3799-D7FC20A03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5956631"/>
            <a:ext cx="3867670" cy="70079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81B6E102-B0F1-BB4D-E7F0-1DCDE6FBEE59}"/>
              </a:ext>
            </a:extLst>
          </p:cNvPr>
          <p:cNvGrpSpPr/>
          <p:nvPr/>
        </p:nvGrpSpPr>
        <p:grpSpPr>
          <a:xfrm>
            <a:off x="890722" y="1054455"/>
            <a:ext cx="8665731" cy="4958541"/>
            <a:chOff x="890722" y="1054455"/>
            <a:chExt cx="8665731" cy="4958541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09EFEB4-E040-D438-144F-6315112D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722" y="1054455"/>
              <a:ext cx="8540040" cy="4958541"/>
            </a:xfrm>
            <a:prstGeom prst="rect">
              <a:avLst/>
            </a:prstGeom>
          </p:spPr>
        </p:pic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7D3DEADF-C09F-16BD-9C86-CA5C3AA61CBA}"/>
                </a:ext>
              </a:extLst>
            </p:cNvPr>
            <p:cNvSpPr/>
            <p:nvPr/>
          </p:nvSpPr>
          <p:spPr>
            <a:xfrm rot="8934485">
              <a:off x="9077331" y="1887695"/>
              <a:ext cx="479122" cy="350697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6484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2DE48-D311-2081-F365-379373A7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A51B52FC-9615-8563-864A-2BA8850C776B}"/>
              </a:ext>
            </a:extLst>
          </p:cNvPr>
          <p:cNvSpPr txBox="1">
            <a:spLocks/>
          </p:cNvSpPr>
          <p:nvPr/>
        </p:nvSpPr>
        <p:spPr>
          <a:xfrm>
            <a:off x="1390334" y="1674948"/>
            <a:ext cx="9780600" cy="92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Atividades do CC BR-FIC com apoio da CTA BR-FIC 2025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EEB073-D9F2-35EC-4738-EC1F3CFCF1D0}"/>
              </a:ext>
            </a:extLst>
          </p:cNvPr>
          <p:cNvSpPr txBox="1"/>
          <p:nvPr/>
        </p:nvSpPr>
        <p:spPr>
          <a:xfrm>
            <a:off x="3281113" y="4028660"/>
            <a:ext cx="53725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atin typeface="Fira Sans" panose="020B0503050000020004" pitchFamily="34" charset="0"/>
              </a:rPr>
              <a:t>Dácio Rabello – CGIAE/DAENT/SVSA/MS</a:t>
            </a:r>
          </a:p>
          <a:p>
            <a:pPr algn="ctr"/>
            <a:r>
              <a:rPr lang="pt-BR" sz="1600" b="1" dirty="0">
                <a:latin typeface="Fira Sans" panose="020B0503050000020004" pitchFamily="34" charset="0"/>
              </a:rPr>
              <a:t>(30MINUTOS)</a:t>
            </a:r>
          </a:p>
          <a:p>
            <a:pPr algn="ctr"/>
            <a:r>
              <a:rPr lang="pt-B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lang="pt-BR" sz="1600" b="1" dirty="0">
              <a:latin typeface="Fira Sans" panose="020B05030500000200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3D2CD4-793D-4B0F-18D6-B3BF75B80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89" y="5104515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83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67339-4072-0A0E-C173-5C80C0DB6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588BE737-F86E-813A-B03A-4221CB290FAB}"/>
              </a:ext>
            </a:extLst>
          </p:cNvPr>
          <p:cNvSpPr txBox="1">
            <a:spLocks/>
          </p:cNvSpPr>
          <p:nvPr/>
        </p:nvSpPr>
        <p:spPr>
          <a:xfrm>
            <a:off x="1081990" y="2195944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PERGUNTAS E DISCUSSÃO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20D62E-8EC6-3E86-33D6-DFC76E7A8A93}"/>
              </a:ext>
            </a:extLst>
          </p:cNvPr>
          <p:cNvSpPr txBox="1"/>
          <p:nvPr/>
        </p:nvSpPr>
        <p:spPr>
          <a:xfrm>
            <a:off x="3011606" y="3314629"/>
            <a:ext cx="5382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600" b="1">
                <a:latin typeface="Fira Sans" panose="020B0503050000020004" pitchFamily="34" charset="0"/>
              </a:defRPr>
            </a:lvl1pPr>
          </a:lstStyle>
          <a:p>
            <a:r>
              <a:rPr lang="pt-BR" sz="2400" i="1" dirty="0"/>
              <a:t>(15 MINUTOS)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21BA29-EAAD-0066-2BA1-30A84CA65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89" y="5104515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14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5940A-B29E-E331-42DA-914AC4EA7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F285951D-0980-4759-FF7D-1E8489DC608F}"/>
              </a:ext>
            </a:extLst>
          </p:cNvPr>
          <p:cNvSpPr txBox="1">
            <a:spLocks/>
          </p:cNvSpPr>
          <p:nvPr/>
        </p:nvSpPr>
        <p:spPr>
          <a:xfrm>
            <a:off x="1205698" y="2759363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5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Encaminhamentos finais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0A3259-4473-6A2A-8A78-AD8CADD47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0089" y="5104515"/>
            <a:ext cx="4851819" cy="6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1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154F5-E462-49CD-356C-1EDD55B00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D4D7D3FF-EB23-DFF5-813D-E53BD99407CD}"/>
              </a:ext>
            </a:extLst>
          </p:cNvPr>
          <p:cNvSpPr txBox="1">
            <a:spLocks/>
          </p:cNvSpPr>
          <p:nvPr/>
        </p:nvSpPr>
        <p:spPr>
          <a:xfrm>
            <a:off x="-1726898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Fórum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F50FAC85-6EB7-1085-D6B9-23B2793A45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6167B95-A21C-DF16-FDA3-F4C3F867C615}"/>
              </a:ext>
            </a:extLst>
          </p:cNvPr>
          <p:cNvSpPr txBox="1"/>
          <p:nvPr/>
        </p:nvSpPr>
        <p:spPr>
          <a:xfrm>
            <a:off x="560587" y="1136274"/>
            <a:ext cx="7340299" cy="372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Abertura do Fórum: 03/07 (hoje)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Cadastramento: aberto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Email: </a:t>
            </a:r>
            <a:r>
              <a:rPr lang="pt-BR" sz="2400" dirty="0">
                <a:latin typeface="Fira Sans"/>
                <a:hlinkClick r:id="rId3"/>
              </a:rPr>
              <a:t>fórum.mortalidade@saude.gov.br</a:t>
            </a:r>
            <a:endParaRPr lang="pt-BR" sz="2400" dirty="0">
              <a:latin typeface="Fira San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  <a:hlinkClick r:id="rId4"/>
              </a:rPr>
              <a:t>https://svs.aids.gov.br/forum/</a:t>
            </a:r>
            <a:endParaRPr lang="pt-BR" sz="2400" dirty="0">
              <a:latin typeface="Fira San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Disponibilizar Instrutivo de Uso do Fórum: e-mail e página CC BR-FIC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6DCF3B-52D3-37BE-58E6-FBC1D74BF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8943" y="2352350"/>
            <a:ext cx="2630579" cy="26000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245D1ED-C4F9-300D-3BB3-CEAD4CEC46CA}"/>
              </a:ext>
            </a:extLst>
          </p:cNvPr>
          <p:cNvSpPr txBox="1"/>
          <p:nvPr/>
        </p:nvSpPr>
        <p:spPr>
          <a:xfrm>
            <a:off x="8844628" y="1618371"/>
            <a:ext cx="188933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bg1"/>
                </a:solidFill>
                <a:latin typeface="Source Sans Pro"/>
                <a:ea typeface="Source Sans Pro"/>
              </a:defRPr>
            </a:lvl1pPr>
          </a:lstStyle>
          <a:p>
            <a:r>
              <a:rPr lang="pt-BR" dirty="0"/>
              <a:t>FÓRUM</a:t>
            </a:r>
          </a:p>
        </p:txBody>
      </p:sp>
    </p:spTree>
    <p:extLst>
      <p:ext uri="{BB962C8B-B14F-4D97-AF65-F5344CB8AC3E}">
        <p14:creationId xmlns:p14="http://schemas.microsoft.com/office/powerpoint/2010/main" val="3983293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2514D-2BC1-60F5-898B-547585479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945549CE-3FF4-76AB-83ED-A5F931E05F1E}"/>
              </a:ext>
            </a:extLst>
          </p:cNvPr>
          <p:cNvSpPr txBox="1">
            <a:spLocks/>
          </p:cNvSpPr>
          <p:nvPr/>
        </p:nvSpPr>
        <p:spPr>
          <a:xfrm>
            <a:off x="-1726898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Cadastro de Codificadores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5AF3A044-B0D9-D4F7-9185-299499A560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EDB37DC-364B-8E4B-50D8-2FD511C4D9FC}"/>
              </a:ext>
            </a:extLst>
          </p:cNvPr>
          <p:cNvSpPr txBox="1"/>
          <p:nvPr/>
        </p:nvSpPr>
        <p:spPr>
          <a:xfrm>
            <a:off x="540709" y="969075"/>
            <a:ext cx="7340299" cy="206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Prazo para atualização cadastral: 14/07 a 31/07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Disponibilizar instrutivo de Cadastro: e-mail e página CC BR-FIC</a:t>
            </a:r>
          </a:p>
        </p:txBody>
      </p:sp>
    </p:spTree>
    <p:extLst>
      <p:ext uri="{BB962C8B-B14F-4D97-AF65-F5344CB8AC3E}">
        <p14:creationId xmlns:p14="http://schemas.microsoft.com/office/powerpoint/2010/main" val="816696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36F86-239C-8495-F51E-68366AC68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14DBE315-FE84-AC21-B339-25BF5303F190}"/>
              </a:ext>
            </a:extLst>
          </p:cNvPr>
          <p:cNvSpPr txBox="1">
            <a:spLocks/>
          </p:cNvSpPr>
          <p:nvPr/>
        </p:nvSpPr>
        <p:spPr>
          <a:xfrm>
            <a:off x="88174" y="468319"/>
            <a:ext cx="10603588" cy="109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Curso de Capacitação em Codificação de Causa Básica do Óbito- CID10</a:t>
            </a: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AF0D57B6-1FFC-697D-85F4-2FA0C77ED2A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1495483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316B615-40DA-CE0E-F458-6CEBC8557298}"/>
              </a:ext>
            </a:extLst>
          </p:cNvPr>
          <p:cNvSpPr txBox="1"/>
          <p:nvPr/>
        </p:nvSpPr>
        <p:spPr>
          <a:xfrm>
            <a:off x="452029" y="2097425"/>
            <a:ext cx="10423479" cy="539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Modalidade autoinstrucional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Carga horária de 64 horas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Disponibilizado na plataforma AVASUS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dirty="0">
              <a:latin typeface="Fira San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dirty="0">
              <a:latin typeface="Fira San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dirty="0">
              <a:latin typeface="Fira San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  <a:hlinkClick r:id="rId3"/>
              </a:rPr>
              <a:t>https://avasus.ufrn.br/local/avasplugin/cursos/curso.php?id=687</a:t>
            </a:r>
            <a:endParaRPr lang="pt-BR" sz="2400" dirty="0">
              <a:latin typeface="Fira Sans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Fira San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2400" dirty="0">
              <a:latin typeface="Fira San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D3C258-18E3-9E6D-B7A5-F520C4405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525" y="1779251"/>
            <a:ext cx="3544737" cy="358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81448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D4D6-4CBA-D3BC-9C85-5A7E1D4EB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E05BF417-E92D-A0B6-3341-4DE2D064DDCE}"/>
              </a:ext>
            </a:extLst>
          </p:cNvPr>
          <p:cNvSpPr txBox="1">
            <a:spLocks/>
          </p:cNvSpPr>
          <p:nvPr/>
        </p:nvSpPr>
        <p:spPr>
          <a:xfrm>
            <a:off x="-1428724" y="40237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66CC"/>
                </a:solidFill>
                <a:latin typeface="Source Sans Pro"/>
                <a:ea typeface="Source Sans Pro"/>
                <a:sym typeface="Source Sans Pro"/>
              </a:rPr>
              <a:t>Outros encaminhamentos</a:t>
            </a:r>
            <a:endParaRPr lang="pt-BR" sz="3600" b="1" dirty="0">
              <a:solidFill>
                <a:srgbClr val="0066CC"/>
              </a:solidFill>
              <a:latin typeface="Source Sans Pro"/>
              <a:ea typeface="Source Sans Pro"/>
            </a:endParaRPr>
          </a:p>
        </p:txBody>
      </p:sp>
      <p:pic>
        <p:nvPicPr>
          <p:cNvPr id="6" name="Google Shape;176;p3">
            <a:extLst>
              <a:ext uri="{FF2B5EF4-FFF2-40B4-BE49-F238E27FC236}">
                <a16:creationId xmlns:a16="http://schemas.microsoft.com/office/drawing/2014/main" id="{79973B8D-5EE2-8612-0BFC-8E50C11587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597" y="96907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D0D5F6B-C4C7-0DE7-474B-253FCA88DED4}"/>
              </a:ext>
            </a:extLst>
          </p:cNvPr>
          <p:cNvSpPr txBox="1"/>
          <p:nvPr/>
        </p:nvSpPr>
        <p:spPr>
          <a:xfrm>
            <a:off x="935972" y="1444282"/>
            <a:ext cx="7340299" cy="391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r>
              <a:rPr lang="pt-BR" sz="2400" b="1" dirty="0"/>
              <a:t>AGENDAS PREVISTAS</a:t>
            </a:r>
          </a:p>
          <a:p>
            <a:endParaRPr lang="pt-BR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6ª Reunião Extraordinária da CTA BR-FIC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Tema: Protocolos Especiais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Pré-agenda: set/25</a:t>
            </a:r>
          </a:p>
          <a:p>
            <a:endParaRPr lang="pt-BR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8ª Reunião Ordinária da CTA BR-FIC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400" dirty="0">
                <a:latin typeface="Fira Sans"/>
              </a:rPr>
              <a:t>Pré-agenda: 13/11</a:t>
            </a:r>
          </a:p>
        </p:txBody>
      </p:sp>
    </p:spTree>
    <p:extLst>
      <p:ext uri="{BB962C8B-B14F-4D97-AF65-F5344CB8AC3E}">
        <p14:creationId xmlns:p14="http://schemas.microsoft.com/office/powerpoint/2010/main" val="502774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108FD88-2502-D413-4DDC-4318B399D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65" y="6005007"/>
            <a:ext cx="3867670" cy="70079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61EB76A-DBF6-D7F4-E95D-BA61FCF03C2B}"/>
              </a:ext>
            </a:extLst>
          </p:cNvPr>
          <p:cNvSpPr txBox="1"/>
          <p:nvPr/>
        </p:nvSpPr>
        <p:spPr>
          <a:xfrm>
            <a:off x="658503" y="1664406"/>
            <a:ext cx="6408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Fira Sans" panose="020B0503050000020004" pitchFamily="34" charset="0"/>
              </a:rPr>
              <a:t>Formulário eletrônico de cadastro</a:t>
            </a:r>
          </a:p>
        </p:txBody>
      </p:sp>
      <p:pic>
        <p:nvPicPr>
          <p:cNvPr id="2" name="Google Shape;176;p3">
            <a:extLst>
              <a:ext uri="{FF2B5EF4-FFF2-40B4-BE49-F238E27FC236}">
                <a16:creationId xmlns:a16="http://schemas.microsoft.com/office/drawing/2014/main" id="{5DC6A074-0ECD-C5BD-534D-FA8FDB432D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197" y="1105206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500070F-80E2-6CAA-74AA-6F56E7B9FE4F}"/>
              </a:ext>
            </a:extLst>
          </p:cNvPr>
          <p:cNvSpPr txBox="1">
            <a:spLocks/>
          </p:cNvSpPr>
          <p:nvPr/>
        </p:nvSpPr>
        <p:spPr>
          <a:xfrm>
            <a:off x="658503" y="516328"/>
            <a:ext cx="7371332" cy="65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  <a:defRPr sz="3000" b="1">
                <a:solidFill>
                  <a:srgbClr val="0066CC"/>
                </a:solidFill>
                <a:latin typeface="Source Sans Pro"/>
                <a:ea typeface="Source Sans Pro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Atualização de cadastro na CTA BR-FIC</a:t>
            </a:r>
          </a:p>
        </p:txBody>
      </p:sp>
      <p:sp>
        <p:nvSpPr>
          <p:cNvPr id="7" name="Retângulo Arredondado 23">
            <a:extLst>
              <a:ext uri="{FF2B5EF4-FFF2-40B4-BE49-F238E27FC236}">
                <a16:creationId xmlns:a16="http://schemas.microsoft.com/office/drawing/2014/main" id="{926CFB9C-A70A-0046-7309-FBF8CDF3F3B4}"/>
              </a:ext>
            </a:extLst>
          </p:cNvPr>
          <p:cNvSpPr/>
          <p:nvPr/>
        </p:nvSpPr>
        <p:spPr>
          <a:xfrm>
            <a:off x="658503" y="3001985"/>
            <a:ext cx="6727224" cy="6596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7C07AF6-0011-313B-B056-7A6AB6ECCC8F}"/>
              </a:ext>
            </a:extLst>
          </p:cNvPr>
          <p:cNvSpPr txBox="1"/>
          <p:nvPr/>
        </p:nvSpPr>
        <p:spPr>
          <a:xfrm>
            <a:off x="770857" y="3012801"/>
            <a:ext cx="8931409" cy="506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Fira Sans" panose="020B0503050000020004" pitchFamily="34" charset="0"/>
              </a:rPr>
              <a:t>https://forms.office.com/r/eatQ4yBJ0B?origin=lprLink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5DF130-5740-791D-8722-19F128862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835" y="1664406"/>
            <a:ext cx="3496163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78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4458BEA-619F-46A7-E60B-215488C8E754}"/>
              </a:ext>
            </a:extLst>
          </p:cNvPr>
          <p:cNvSpPr/>
          <p:nvPr/>
        </p:nvSpPr>
        <p:spPr>
          <a:xfrm>
            <a:off x="5990204" y="5153890"/>
            <a:ext cx="4764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pt-BR" u="sng" dirty="0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</a:rPr>
              <a:t>https://plataforma.saude.gov.br/cc-br-fic/</a:t>
            </a:r>
            <a:endParaRPr lang="pt-BR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9C9E393-B37E-4855-9743-AE5347453DB9}"/>
              </a:ext>
            </a:extLst>
          </p:cNvPr>
          <p:cNvSpPr txBox="1">
            <a:spLocks/>
          </p:cNvSpPr>
          <p:nvPr/>
        </p:nvSpPr>
        <p:spPr>
          <a:xfrm>
            <a:off x="672120" y="157605"/>
            <a:ext cx="8715376" cy="69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0066CC"/>
                </a:solidFill>
                <a:latin typeface="Source Sans Pro"/>
                <a:ea typeface="Source Sans Pro"/>
              </a:rPr>
              <a:t>Repositório</a:t>
            </a:r>
          </a:p>
        </p:txBody>
      </p:sp>
      <p:pic>
        <p:nvPicPr>
          <p:cNvPr id="2" name="Google Shape;176;p3">
            <a:extLst>
              <a:ext uri="{FF2B5EF4-FFF2-40B4-BE49-F238E27FC236}">
                <a16:creationId xmlns:a16="http://schemas.microsoft.com/office/drawing/2014/main" id="{4567D94E-3582-6A1B-B552-283C072343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120" y="784838"/>
            <a:ext cx="9990742" cy="7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BE3FA5-F763-4761-FAA2-8C8EB30CA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8" y="1024372"/>
            <a:ext cx="2802825" cy="55929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83661F1-EF11-81F8-8692-EFCB195FA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431" y="1470192"/>
            <a:ext cx="3308094" cy="33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314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BD2B721-B773-FE90-4341-BF11660EFE17}"/>
              </a:ext>
            </a:extLst>
          </p:cNvPr>
          <p:cNvSpPr txBox="1"/>
          <p:nvPr/>
        </p:nvSpPr>
        <p:spPr>
          <a:xfrm>
            <a:off x="4418058" y="4477325"/>
            <a:ext cx="4205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0070C0"/>
                </a:solidFill>
                <a:latin typeface="Modern Love" panose="04090805081005020601" pitchFamily="82" charset="0"/>
                <a:cs typeface="Arial" panose="020B0604020202020204" pitchFamily="34" charset="0"/>
              </a:rPr>
              <a:t>Obrigada!</a:t>
            </a:r>
          </a:p>
          <a:p>
            <a:pPr algn="ctr"/>
            <a:r>
              <a:rPr lang="pt-BR" sz="3600" dirty="0">
                <a:latin typeface="Arial Narrow" panose="020B0606020202030204" pitchFamily="34" charset="0"/>
                <a:cs typeface="Arial" panose="020B0604020202020204" pitchFamily="34" charset="0"/>
              </a:rPr>
              <a:t>brfic@saude.gov.br</a:t>
            </a:r>
          </a:p>
        </p:txBody>
      </p:sp>
    </p:spTree>
    <p:extLst>
      <p:ext uri="{BB962C8B-B14F-4D97-AF65-F5344CB8AC3E}">
        <p14:creationId xmlns:p14="http://schemas.microsoft.com/office/powerpoint/2010/main" val="384749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90D78-B869-49BE-7737-A9DC36B76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056D826C-D592-7C39-23F3-659838A854EB}"/>
              </a:ext>
            </a:extLst>
          </p:cNvPr>
          <p:cNvSpPr txBox="1">
            <a:spLocks/>
          </p:cNvSpPr>
          <p:nvPr/>
        </p:nvSpPr>
        <p:spPr>
          <a:xfrm>
            <a:off x="595920" y="503345"/>
            <a:ext cx="97806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66CC"/>
              </a:buClr>
              <a:buSzPts val="3200"/>
              <a:buFont typeface="Arial"/>
              <a:buNone/>
            </a:pPr>
            <a:r>
              <a:rPr lang="pt-BR" sz="3400" b="1" dirty="0">
                <a:solidFill>
                  <a:srgbClr val="0066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Objetivo da apresentação </a:t>
            </a:r>
          </a:p>
        </p:txBody>
      </p:sp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DE1C9360-6714-12E4-AED9-A8C73131B8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778" y="1070045"/>
            <a:ext cx="9990742" cy="7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2B3863C-E953-A650-5688-CB592DF01655}"/>
              </a:ext>
            </a:extLst>
          </p:cNvPr>
          <p:cNvSpPr txBox="1"/>
          <p:nvPr/>
        </p:nvSpPr>
        <p:spPr>
          <a:xfrm>
            <a:off x="0" y="1461008"/>
            <a:ext cx="51576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rPr>
              <a:t>Apresentar o plano de trabalho 2025–2026 do CC BR-FIC com apoio da CTA BR-FIC</a:t>
            </a:r>
          </a:p>
          <a:p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000CA5-0C65-4A9A-8B6B-528F8BCF2DE5}"/>
              </a:ext>
            </a:extLst>
          </p:cNvPr>
          <p:cNvSpPr txBox="1"/>
          <p:nvPr/>
        </p:nvSpPr>
        <p:spPr>
          <a:xfrm>
            <a:off x="5486220" y="3429000"/>
            <a:ext cx="5260369" cy="2251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</a:defRPr>
            </a:lvl1pPr>
            <a:lvl2pPr marL="609585" lvl="1" indent="-457189" algn="just">
              <a:lnSpc>
                <a:spcPct val="150000"/>
              </a:lnSpc>
              <a:buClr>
                <a:schemeClr val="dk1"/>
              </a:buClr>
              <a:buSzPts val="1800"/>
              <a:buFont typeface="Fira Sans"/>
              <a:buChar char="➔"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Fira Sans"/>
              </a:defRPr>
            </a:lvl2pPr>
          </a:lstStyle>
          <a:p>
            <a:pPr lvl="1"/>
            <a:r>
              <a:rPr lang="pt-BR" dirty="0"/>
              <a:t>Destacar os avanços no processo de implementação da CID-11 no Brasil - Nota Técnica 91/2024</a:t>
            </a:r>
          </a:p>
        </p:txBody>
      </p:sp>
    </p:spTree>
    <p:extLst>
      <p:ext uri="{BB962C8B-B14F-4D97-AF65-F5344CB8AC3E}">
        <p14:creationId xmlns:p14="http://schemas.microsoft.com/office/powerpoint/2010/main" val="182740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97F6B-5703-F197-516E-7A5C7BDA0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F42A64EC-6692-F461-134D-FF577B874EB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778" y="1070045"/>
            <a:ext cx="9990742" cy="7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9C7C805-0927-0E83-9F5E-BFE8CD239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108" y="48587"/>
            <a:ext cx="4715533" cy="93358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0DCC3D9-F790-8D06-844F-D7EBE8592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61" y="1197458"/>
            <a:ext cx="6173061" cy="185763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F34CC7E-2B9C-70C1-0FA1-D2909FA12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61" y="3080707"/>
            <a:ext cx="6268325" cy="171473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AF72A0F3-5E1D-9BE3-8076-765558E07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46" y="4995015"/>
            <a:ext cx="6249272" cy="138131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6D5258EE-8C50-8BC4-FB2D-B53882AA2E4C}"/>
              </a:ext>
            </a:extLst>
          </p:cNvPr>
          <p:cNvSpPr txBox="1"/>
          <p:nvPr/>
        </p:nvSpPr>
        <p:spPr>
          <a:xfrm>
            <a:off x="8225096" y="3171420"/>
            <a:ext cx="3012747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Source Sans Pro"/>
                <a:ea typeface="Source Sans Pro"/>
                <a:sym typeface="Source Sans Pro"/>
              </a:rPr>
              <a:t>PROJETO BRA-90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Source Sans Pro"/>
                <a:ea typeface="Source Sans Pro"/>
                <a:sym typeface="Source Sans Pro"/>
              </a:rPr>
              <a:t>PLANO DE TRABALHO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Source Sans Pro"/>
                <a:ea typeface="Source Sans Pro"/>
                <a:sym typeface="Source Sans Pro"/>
              </a:rPr>
              <a:t>4 ANOS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Source Sans Pro"/>
                <a:ea typeface="Source Sans Pro"/>
                <a:sym typeface="Source Sans Pro"/>
              </a:rPr>
              <a:t>2023 a 2027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7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6AA8F-4334-4B30-862F-866C0A00A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EC211B52-5D61-826A-A171-9DBCFC4FA3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031" y="1200530"/>
            <a:ext cx="9990742" cy="7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D03C3D3-8303-B981-0548-E4C62174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308" y="22176"/>
            <a:ext cx="2228627" cy="11783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F79E3E-4E32-F98B-9DBE-920209A99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51" y="1257934"/>
            <a:ext cx="7043712" cy="20686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5FDCC30-EFC0-5AD8-0B39-1A3BF00A2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875" y="3531429"/>
            <a:ext cx="7056250" cy="14351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CA9C87C-21B6-BE5D-4A86-8EEB92285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875" y="5171455"/>
            <a:ext cx="7556542" cy="129511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9C2571-23DC-F528-F661-F728CE1350FA}"/>
              </a:ext>
            </a:extLst>
          </p:cNvPr>
          <p:cNvSpPr txBox="1"/>
          <p:nvPr/>
        </p:nvSpPr>
        <p:spPr>
          <a:xfrm>
            <a:off x="8694417" y="3233350"/>
            <a:ext cx="315428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Função consultiva e de apoio técnico ao CC BR-FIC.</a:t>
            </a:r>
          </a:p>
          <a:p>
            <a:pPr algn="ct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4746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08D9D-19A3-BE7B-F28A-0ABEF27B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8EC69341-9AB0-3C96-8D84-BA290E3597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031" y="1200530"/>
            <a:ext cx="9990742" cy="7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9D9ED2C-20B6-2AF3-9777-FDBEDA0B0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977" y="126662"/>
            <a:ext cx="5258534" cy="102884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7210C19-2369-5653-7321-E2B95F3E2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36" y="1435361"/>
            <a:ext cx="10308794" cy="49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99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A0982B8696D4C46B2B0722E15EF18AD" ma:contentTypeVersion="11" ma:contentTypeDescription="Crie um novo documento." ma:contentTypeScope="" ma:versionID="02c06961bf5beafa36e328f6f889e57b">
  <xsd:schema xmlns:xsd="http://www.w3.org/2001/XMLSchema" xmlns:xs="http://www.w3.org/2001/XMLSchema" xmlns:p="http://schemas.microsoft.com/office/2006/metadata/properties" xmlns:ns2="6d2987c2-c3a3-4e30-a925-0969ae314976" xmlns:ns3="087f25d4-d0e0-4718-b6d3-2568b9d60af6" targetNamespace="http://schemas.microsoft.com/office/2006/metadata/properties" ma:root="true" ma:fieldsID="1d7a86af7b08732b9236c361605704c8" ns2:_="" ns3:_="">
    <xsd:import namespace="6d2987c2-c3a3-4e30-a925-0969ae314976"/>
    <xsd:import namespace="087f25d4-d0e0-4718-b6d3-2568b9d60a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987c2-c3a3-4e30-a925-0969ae314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f25d4-d0e0-4718-b6d3-2568b9d60a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6d39f8-40aa-4268-9c87-9b06d804930c}" ma:internalName="TaxCatchAll" ma:showField="CatchAllData" ma:web="087f25d4-d0e0-4718-b6d3-2568b9d60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2987c2-c3a3-4e30-a925-0969ae314976">
      <Terms xmlns="http://schemas.microsoft.com/office/infopath/2007/PartnerControls"/>
    </lcf76f155ced4ddcb4097134ff3c332f>
    <TaxCatchAll xmlns="087f25d4-d0e0-4718-b6d3-2568b9d60af6" xsi:nil="true"/>
  </documentManagement>
</p:properties>
</file>

<file path=customXml/itemProps1.xml><?xml version="1.0" encoding="utf-8"?>
<ds:datastoreItem xmlns:ds="http://schemas.openxmlformats.org/officeDocument/2006/customXml" ds:itemID="{4DBCB7DF-5939-4A44-B98D-35B3761DAF47}"/>
</file>

<file path=customXml/itemProps2.xml><?xml version="1.0" encoding="utf-8"?>
<ds:datastoreItem xmlns:ds="http://schemas.openxmlformats.org/officeDocument/2006/customXml" ds:itemID="{9541DFAC-B1B8-499C-AEB3-73F84577DD97}"/>
</file>

<file path=customXml/itemProps3.xml><?xml version="1.0" encoding="utf-8"?>
<ds:datastoreItem xmlns:ds="http://schemas.openxmlformats.org/officeDocument/2006/customXml" ds:itemID="{53599DF3-B3C3-4C9A-B185-F402573702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</TotalTime>
  <Words>2507</Words>
  <Application>Microsoft Office PowerPoint</Application>
  <PresentationFormat>Widescreen</PresentationFormat>
  <Paragraphs>476</Paragraphs>
  <Slides>58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70" baseType="lpstr">
      <vt:lpstr>Arial</vt:lpstr>
      <vt:lpstr>Arial Narrow</vt:lpstr>
      <vt:lpstr>Calibri</vt:lpstr>
      <vt:lpstr>Calibri Light</vt:lpstr>
      <vt:lpstr>CIDFont+F1</vt:lpstr>
      <vt:lpstr>Fira Sans</vt:lpstr>
      <vt:lpstr>Helvetica</vt:lpstr>
      <vt:lpstr>Modern Love</vt:lpstr>
      <vt:lpstr>Montserrat</vt:lpstr>
      <vt:lpstr>Source Sans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Aires</dc:creator>
  <cp:lastModifiedBy>Carolina Aires</cp:lastModifiedBy>
  <cp:revision>14</cp:revision>
  <dcterms:created xsi:type="dcterms:W3CDTF">2025-06-27T19:35:17Z</dcterms:created>
  <dcterms:modified xsi:type="dcterms:W3CDTF">2025-07-02T19:05:14Z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0x0101009A0982B8696D4C46B2B0722E15EF18AD</vt:lpwstr>
  </property>
</Properties>
</file>